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343" r:id="rId2"/>
    <p:sldId id="344" r:id="rId3"/>
    <p:sldId id="345" r:id="rId4"/>
    <p:sldId id="387" r:id="rId5"/>
    <p:sldId id="388" r:id="rId6"/>
    <p:sldId id="367" r:id="rId7"/>
    <p:sldId id="389" r:id="rId8"/>
    <p:sldId id="372" r:id="rId9"/>
    <p:sldId id="377" r:id="rId10"/>
    <p:sldId id="375" r:id="rId11"/>
    <p:sldId id="392" r:id="rId12"/>
    <p:sldId id="359" r:id="rId13"/>
    <p:sldId id="395" r:id="rId14"/>
    <p:sldId id="399" r:id="rId15"/>
    <p:sldId id="400" r:id="rId16"/>
    <p:sldId id="396" r:id="rId17"/>
    <p:sldId id="401" r:id="rId18"/>
    <p:sldId id="402" r:id="rId19"/>
    <p:sldId id="385" r:id="rId20"/>
    <p:sldId id="386" r:id="rId21"/>
    <p:sldId id="398" r:id="rId22"/>
    <p:sldId id="393"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94660"/>
  </p:normalViewPr>
  <p:slideViewPr>
    <p:cSldViewPr>
      <p:cViewPr varScale="1">
        <p:scale>
          <a:sx n="72" d="100"/>
          <a:sy n="72" d="100"/>
        </p:scale>
        <p:origin x="-1328"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EF4285D0-4754-4CA4-BBBB-64282F63F452}" type="datetimeFigureOut">
              <a:rPr lang="en-GB" smtClean="0"/>
              <a:pPr/>
              <a:t>13/06/18</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2B228A0-4E05-4F9C-AECE-CB4AC314133B}" type="slidenum">
              <a:rPr lang="en-GB" smtClean="0"/>
              <a:pPr/>
              <a:t>‹#›</a:t>
            </a:fld>
            <a:endParaRPr lang="en-GB" dirty="0"/>
          </a:p>
        </p:txBody>
      </p:sp>
    </p:spTree>
    <p:extLst>
      <p:ext uri="{BB962C8B-B14F-4D97-AF65-F5344CB8AC3E}">
        <p14:creationId xmlns:p14="http://schemas.microsoft.com/office/powerpoint/2010/main" val="36031243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036F5D1-8D22-4A18-92AE-1AF999D449D6}" type="datetimeFigureOut">
              <a:rPr lang="en-GB" smtClean="0"/>
              <a:pPr/>
              <a:t>13/06/18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6EFA4A9-A75D-4007-8ED3-6BC5C8D13226}" type="slidenum">
              <a:rPr lang="en-GB" smtClean="0"/>
              <a:pPr/>
              <a:t>‹#›</a:t>
            </a:fld>
            <a:endParaRPr lang="en-GB" dirty="0"/>
          </a:p>
        </p:txBody>
      </p:sp>
    </p:spTree>
    <p:extLst>
      <p:ext uri="{BB962C8B-B14F-4D97-AF65-F5344CB8AC3E}">
        <p14:creationId xmlns:p14="http://schemas.microsoft.com/office/powerpoint/2010/main" val="190696758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EFA4A9-A75D-4007-8ED3-6BC5C8D13226}" type="slidenum">
              <a:rPr lang="en-GB" smtClean="0"/>
              <a:pPr/>
              <a:t>6</a:t>
            </a:fld>
            <a:endParaRPr lang="en-GB" dirty="0"/>
          </a:p>
        </p:txBody>
      </p:sp>
      <p:sp>
        <p:nvSpPr>
          <p:cNvPr id="7" name="Notes Placeholder 6"/>
          <p:cNvSpPr>
            <a:spLocks noGrp="1"/>
          </p:cNvSpPr>
          <p:nvPr>
            <p:ph type="body" sz="quarter" idx="13"/>
          </p:nvPr>
        </p:nvSpPr>
        <p:spPr/>
        <p:txBody>
          <a:bodyPr/>
          <a:lstStyle/>
          <a:p>
            <a:endParaRPr lang="en-GB" sz="1200" kern="1200" dirty="0">
              <a:solidFill>
                <a:schemeClr val="tx1"/>
              </a:solidFill>
              <a:effectLst/>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Header Placeholder 3"/>
          <p:cNvSpPr>
            <a:spLocks noGrp="1"/>
          </p:cNvSpPr>
          <p:nvPr>
            <p:ph type="hdr" sz="quarter"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EFA4A9-A75D-4007-8ED3-6BC5C8D13226}" type="slidenum">
              <a:rPr lang="en-GB" smtClean="0"/>
              <a:pPr/>
              <a:t>8</a:t>
            </a:fld>
            <a:endParaRPr lang="en-GB" dirty="0"/>
          </a:p>
        </p:txBody>
      </p:sp>
      <p:sp>
        <p:nvSpPr>
          <p:cNvPr id="7" name="Notes Placeholder 6"/>
          <p:cNvSpPr>
            <a:spLocks noGrp="1"/>
          </p:cNvSpPr>
          <p:nvPr>
            <p:ph type="body" sz="quarter" idx="13"/>
          </p:nvPr>
        </p:nvSpPr>
        <p:spPr/>
        <p:txBody>
          <a:bodyPr/>
          <a:lstStyle/>
          <a:p>
            <a:endParaRPr lang="en-GB" sz="1200" kern="1200" dirty="0">
              <a:solidFill>
                <a:schemeClr val="tx1"/>
              </a:solidFill>
              <a:effectLst/>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01A0C7-63E4-41AC-B8AE-025A20BDE107}" type="datetime1">
              <a:rPr lang="en-GB" smtClean="0"/>
              <a:pPr/>
              <a:t>13/06/18</a:t>
            </a:fld>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2469CDDF-6C5E-4AFE-B3E1-1BE64959A62E}" type="slidenum">
              <a:rPr lang="en-GB" smtClean="0"/>
              <a:pPr/>
              <a:t>‹#›</a:t>
            </a:fld>
            <a:endParaRPr lang="en-GB" dirty="0"/>
          </a:p>
        </p:txBody>
      </p:sp>
      <p:pic>
        <p:nvPicPr>
          <p:cNvPr id="7" name="Picture 3" descr="esrc"/>
          <p:cNvPicPr>
            <a:picLocks noChangeAspect="1" noChangeArrowheads="1"/>
          </p:cNvPicPr>
          <p:nvPr userDrawn="1"/>
        </p:nvPicPr>
        <p:blipFill>
          <a:blip r:embed="rId2" cstate="print"/>
          <a:stretch>
            <a:fillRect/>
          </a:stretch>
        </p:blipFill>
        <p:spPr bwMode="auto">
          <a:xfrm>
            <a:off x="7452320" y="6050756"/>
            <a:ext cx="968692" cy="807244"/>
          </a:xfrm>
          <a:prstGeom prst="rect">
            <a:avLst/>
          </a:prstGeom>
          <a:noFill/>
          <a:ln w="9525">
            <a:noFill/>
            <a:miter lim="800000"/>
            <a:headEnd/>
            <a:tailEnd/>
          </a:ln>
        </p:spPr>
      </p:pic>
      <p:pic>
        <p:nvPicPr>
          <p:cNvPr id="8" name="Picture 7" descr="FF logo.JPG"/>
          <p:cNvPicPr>
            <a:picLocks noChangeAspect="1"/>
          </p:cNvPicPr>
          <p:nvPr userDrawn="1"/>
        </p:nvPicPr>
        <p:blipFill>
          <a:blip r:embed="rId3" cstate="print"/>
          <a:stretch>
            <a:fillRect/>
          </a:stretch>
        </p:blipFill>
        <p:spPr>
          <a:xfrm>
            <a:off x="4067944" y="6048070"/>
            <a:ext cx="1134085" cy="809930"/>
          </a:xfrm>
          <a:prstGeom prst="rect">
            <a:avLst/>
          </a:prstGeom>
        </p:spPr>
      </p:pic>
      <p:pic>
        <p:nvPicPr>
          <p:cNvPr id="10" name="Picture 2" descr="logo_green"/>
          <p:cNvPicPr>
            <a:picLocks noChangeAspect="1" noChangeArrowheads="1"/>
          </p:cNvPicPr>
          <p:nvPr userDrawn="1"/>
        </p:nvPicPr>
        <p:blipFill>
          <a:blip r:embed="rId4" cstate="print"/>
          <a:srcRect/>
          <a:stretch>
            <a:fillRect/>
          </a:stretch>
        </p:blipFill>
        <p:spPr bwMode="auto">
          <a:xfrm>
            <a:off x="179512" y="6076950"/>
            <a:ext cx="1968246" cy="78105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C90C4F-2562-4C0A-807F-C4E195A61744}" type="datetime1">
              <a:rPr lang="en-GB" smtClean="0"/>
              <a:pPr/>
              <a:t>13/06/18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CEE685-75FE-4AA8-9DC4-E40CF8EF8B51}" type="datetime1">
              <a:rPr lang="en-GB" smtClean="0"/>
              <a:pPr/>
              <a:t>13/06/18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1551D1-F9EC-42D4-80B9-EE6CEBFBA04E}" type="datetime1">
              <a:rPr lang="en-GB" smtClean="0"/>
              <a:pPr/>
              <a:t>13/06/18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17E5A2-3772-475F-914A-C26C567F6628}" type="datetime1">
              <a:rPr lang="en-GB" smtClean="0"/>
              <a:pPr/>
              <a:t>13/06/18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D045CC-9ABF-470B-AA60-E9092B6AA4B4}" type="datetime1">
              <a:rPr lang="en-GB" smtClean="0"/>
              <a:pPr/>
              <a:t>13/06/18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96F442-AA06-4B15-91E8-4F2B543E5623}" type="datetime1">
              <a:rPr lang="en-GB" smtClean="0"/>
              <a:pPr/>
              <a:t>13/06/18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0DD3D3-5730-44FC-9AFA-9B4906C47E18}" type="datetime1">
              <a:rPr lang="en-GB" smtClean="0"/>
              <a:pPr/>
              <a:t>13/06/18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9E4857-4C3B-4383-B9C3-21FF66222DF4}" type="datetime1">
              <a:rPr lang="en-GB" smtClean="0"/>
              <a:pPr/>
              <a:t>13/06/18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49613A-1A52-486B-9311-890630397B27}" type="datetime1">
              <a:rPr lang="en-GB" smtClean="0"/>
              <a:pPr/>
              <a:t>13/06/18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469CDDF-6C5E-4AFE-B3E1-1BE64959A62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259FDD-17ED-4B0B-9F34-687061275B16}" type="datetime1">
              <a:rPr lang="en-GB" smtClean="0"/>
              <a:pPr/>
              <a:t>13/06/18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2469CDDF-6C5E-4AFE-B3E1-1BE64959A62E}"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C5ABFB-7062-436D-BEF7-0F5485C31330}" type="datetime1">
              <a:rPr lang="en-GB" smtClean="0"/>
              <a:pPr/>
              <a:t>13/06/18</a:t>
            </a:fld>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69CDDF-6C5E-4AFE-B3E1-1BE64959A62E}"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ollowingfathers.leeds.ac.uk/finding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ollowingfathers.leeds.ac.uk/finding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ollowingfathers.leeds.ac.uk/find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GB" sz="6000" dirty="0" smtClean="0"/>
              <a:t>Following young Fathers </a:t>
            </a:r>
            <a:endParaRPr lang="en-GB" sz="6000" dirty="0"/>
          </a:p>
        </p:txBody>
      </p:sp>
      <p:sp>
        <p:nvSpPr>
          <p:cNvPr id="6" name="Subtitle 5"/>
          <p:cNvSpPr>
            <a:spLocks noGrp="1"/>
          </p:cNvSpPr>
          <p:nvPr>
            <p:ph type="subTitle" idx="1"/>
          </p:nvPr>
        </p:nvSpPr>
        <p:spPr>
          <a:xfrm>
            <a:off x="611560" y="3228536"/>
            <a:ext cx="7776536" cy="2432712"/>
          </a:xfrm>
        </p:spPr>
        <p:txBody>
          <a:bodyPr>
            <a:normAutofit/>
          </a:bodyPr>
          <a:lstStyle/>
          <a:p>
            <a:r>
              <a:rPr lang="en-GB" sz="3200" dirty="0" smtClean="0"/>
              <a:t>Lived experiences and support needs </a:t>
            </a:r>
          </a:p>
          <a:p>
            <a:r>
              <a:rPr lang="en-GB" sz="1800" dirty="0" smtClean="0"/>
              <a:t>Bren Neale  </a:t>
            </a:r>
          </a:p>
          <a:p>
            <a:r>
              <a:rPr lang="en-GB" sz="1800" dirty="0" smtClean="0"/>
              <a:t>Emeritus Professor of Life course and family Research</a:t>
            </a:r>
          </a:p>
          <a:p>
            <a:r>
              <a:rPr lang="en-GB" sz="1800" dirty="0" smtClean="0"/>
              <a:t>University of Leeds, UK.  </a:t>
            </a:r>
          </a:p>
          <a:p>
            <a:endParaRPr lang="en-GB" sz="1800" dirty="0" smtClean="0"/>
          </a:p>
          <a:p>
            <a:r>
              <a:rPr lang="en-GB" sz="1800" dirty="0" smtClean="0"/>
              <a:t>   </a:t>
            </a:r>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1207264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363272" cy="576064"/>
          </a:xfrm>
        </p:spPr>
        <p:txBody>
          <a:bodyPr>
            <a:normAutofit fontScale="90000"/>
          </a:bodyPr>
          <a:lstStyle/>
          <a:p>
            <a:r>
              <a:rPr lang="en-GB" dirty="0" smtClean="0"/>
              <a:t>The ethos of engaged fatherhood</a:t>
            </a:r>
            <a:endParaRPr lang="en-GB" dirty="0"/>
          </a:p>
        </p:txBody>
      </p:sp>
      <p:sp>
        <p:nvSpPr>
          <p:cNvPr id="3" name="Content Placeholder 2"/>
          <p:cNvSpPr>
            <a:spLocks noGrp="1"/>
          </p:cNvSpPr>
          <p:nvPr>
            <p:ph idx="1"/>
          </p:nvPr>
        </p:nvSpPr>
        <p:spPr>
          <a:xfrm>
            <a:off x="251520" y="692696"/>
            <a:ext cx="8435280" cy="6165304"/>
          </a:xfrm>
        </p:spPr>
        <p:txBody>
          <a:bodyPr>
            <a:normAutofit fontScale="77500" lnSpcReduction="20000"/>
          </a:bodyPr>
          <a:lstStyle/>
          <a:p>
            <a:pPr marL="393192" lvl="1" indent="0">
              <a:buNone/>
            </a:pPr>
            <a:r>
              <a:rPr lang="en-GB" dirty="0" smtClean="0"/>
              <a:t>Strongly held ideology, reflected in emotionally literate narratives, refuting idea of young fathers as feckless: </a:t>
            </a:r>
          </a:p>
          <a:p>
            <a:pPr marL="393192" lvl="1" indent="0">
              <a:buNone/>
            </a:pPr>
            <a:endParaRPr lang="en-GB" dirty="0" smtClean="0"/>
          </a:p>
          <a:p>
            <a:pPr lvl="1"/>
            <a:r>
              <a:rPr lang="en-GB" b="1" dirty="0"/>
              <a:t>Dominic </a:t>
            </a:r>
            <a:r>
              <a:rPr lang="en-GB" b="1" dirty="0" smtClean="0"/>
              <a:t> age </a:t>
            </a:r>
            <a:r>
              <a:rPr lang="en-GB" b="1" dirty="0"/>
              <a:t>18, </a:t>
            </a:r>
            <a:r>
              <a:rPr lang="en-GB" b="1" dirty="0" smtClean="0"/>
              <a:t>stable family, middle </a:t>
            </a:r>
            <a:r>
              <a:rPr lang="en-GB" b="1" dirty="0"/>
              <a:t>income, </a:t>
            </a:r>
            <a:r>
              <a:rPr lang="en-GB" b="1" dirty="0" smtClean="0"/>
              <a:t>single: </a:t>
            </a:r>
            <a:r>
              <a:rPr lang="en-GB" dirty="0" smtClean="0"/>
              <a:t>I </a:t>
            </a:r>
            <a:r>
              <a:rPr lang="en-GB" dirty="0"/>
              <a:t>just thought, if this is going to come about, this is something that I am going to take on, and I am going to be responsible, because I don’t </a:t>
            </a:r>
            <a:r>
              <a:rPr lang="en-GB" dirty="0" smtClean="0"/>
              <a:t>understand how, when a child comes along, you can’t have that love for him. As much as you don’t expect it, it hits you … </a:t>
            </a:r>
            <a:r>
              <a:rPr lang="en-GB" dirty="0"/>
              <a:t>I don[‘t want to be a tear away parent who doesn’t see his child.. I </a:t>
            </a:r>
            <a:r>
              <a:rPr lang="en-GB" dirty="0" smtClean="0"/>
              <a:t>want to be the person who [my son] turns to. And who, obviously, is always </a:t>
            </a:r>
            <a:r>
              <a:rPr lang="en-GB" dirty="0" err="1" smtClean="0"/>
              <a:t>gonna</a:t>
            </a:r>
            <a:r>
              <a:rPr lang="en-GB" dirty="0" smtClean="0"/>
              <a:t> be there for him. … You just </a:t>
            </a:r>
            <a:r>
              <a:rPr lang="en-GB" dirty="0" err="1" smtClean="0"/>
              <a:t>wanna</a:t>
            </a:r>
            <a:r>
              <a:rPr lang="en-GB" dirty="0" smtClean="0"/>
              <a:t> give him a kiss and a cuddle. He’s my little man. He’s so, you feel really proud, really, really proud. </a:t>
            </a:r>
          </a:p>
          <a:p>
            <a:pPr lvl="1"/>
            <a:endParaRPr lang="en-GB" dirty="0" smtClean="0"/>
          </a:p>
          <a:p>
            <a:pPr lvl="1"/>
            <a:r>
              <a:rPr lang="en-GB" b="1" dirty="0"/>
              <a:t>Jason, age 22, </a:t>
            </a:r>
            <a:r>
              <a:rPr lang="en-GB" b="1" dirty="0" smtClean="0"/>
              <a:t>care leaver, low </a:t>
            </a:r>
            <a:r>
              <a:rPr lang="en-GB" b="1" dirty="0"/>
              <a:t>income, </a:t>
            </a:r>
            <a:r>
              <a:rPr lang="en-GB" b="1" dirty="0" smtClean="0"/>
              <a:t>single</a:t>
            </a:r>
            <a:r>
              <a:rPr lang="en-GB" dirty="0" smtClean="0"/>
              <a:t>: If I’m honest, before he was born I was a bit negative… I didn’t want to be a dad, cos for starters I’m unemployed. … and living in a council flat in a block of smack head flats … wasn’t ideal. So I can’t give him [the] best possible life. I thought that, because I didn’t like his mother, that I wouldn’t like him. But its quite crazy. Once he was born and I saw him, like, it changes everything. Nothing else matters. Everything you do is for him. … </a:t>
            </a:r>
            <a:r>
              <a:rPr lang="en-GB" dirty="0"/>
              <a:t>It’s just </a:t>
            </a:r>
            <a:r>
              <a:rPr lang="en-GB" dirty="0" smtClean="0"/>
              <a:t>overwhelming. You </a:t>
            </a:r>
            <a:r>
              <a:rPr lang="en-GB" dirty="0"/>
              <a:t>are responsible for </a:t>
            </a:r>
            <a:r>
              <a:rPr lang="en-GB" dirty="0" smtClean="0"/>
              <a:t>[someone] that can’t be independent, and needs help.  You have to be there for him. …. I’ve got a crap dad, so …I want to be total opposite and be a good example to him.</a:t>
            </a:r>
          </a:p>
          <a:p>
            <a:pPr lvl="1"/>
            <a:endParaRPr lang="en-GB" dirty="0"/>
          </a:p>
        </p:txBody>
      </p:sp>
      <p:sp>
        <p:nvSpPr>
          <p:cNvPr id="4" name="Footer Placeholder 3"/>
          <p:cNvSpPr>
            <a:spLocks noGrp="1"/>
          </p:cNvSpPr>
          <p:nvPr>
            <p:ph type="ftr" sz="quarter" idx="11"/>
          </p:nvPr>
        </p:nvSpPr>
        <p:spPr>
          <a:xfrm flipV="1">
            <a:off x="2627784" y="6721475"/>
            <a:ext cx="3392016" cy="45719"/>
          </a:xfrm>
        </p:spPr>
        <p:txBody>
          <a:bodyPr/>
          <a:lstStyle/>
          <a:p>
            <a:endParaRPr lang="en-GB" dirty="0"/>
          </a:p>
        </p:txBody>
      </p:sp>
    </p:spTree>
    <p:extLst>
      <p:ext uri="{BB962C8B-B14F-4D97-AF65-F5344CB8AC3E}">
        <p14:creationId xmlns:p14="http://schemas.microsoft.com/office/powerpoint/2010/main" val="3652951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147248" cy="648072"/>
          </a:xfrm>
        </p:spPr>
        <p:txBody>
          <a:bodyPr>
            <a:normAutofit fontScale="90000"/>
          </a:bodyPr>
          <a:lstStyle/>
          <a:p>
            <a:r>
              <a:rPr lang="en-GB" dirty="0" smtClean="0"/>
              <a:t>Support Needs</a:t>
            </a:r>
            <a:endParaRPr lang="en-GB" dirty="0"/>
          </a:p>
        </p:txBody>
      </p:sp>
      <p:sp>
        <p:nvSpPr>
          <p:cNvPr id="3" name="Content Placeholder 2"/>
          <p:cNvSpPr>
            <a:spLocks noGrp="1"/>
          </p:cNvSpPr>
          <p:nvPr>
            <p:ph idx="1"/>
          </p:nvPr>
        </p:nvSpPr>
        <p:spPr>
          <a:xfrm>
            <a:off x="539552" y="1052736"/>
            <a:ext cx="8147248" cy="5400600"/>
          </a:xfrm>
        </p:spPr>
        <p:txBody>
          <a:bodyPr>
            <a:normAutofit fontScale="77500" lnSpcReduction="20000"/>
          </a:bodyPr>
          <a:lstStyle/>
          <a:p>
            <a:pPr marL="274320" lvl="1" indent="-274320">
              <a:buClr>
                <a:schemeClr val="accent3"/>
              </a:buClr>
              <a:buSzPct val="95000"/>
            </a:pPr>
            <a:r>
              <a:rPr lang="en-GB" sz="2600" dirty="0" smtClean="0"/>
              <a:t>The disadvantaged </a:t>
            </a:r>
            <a:r>
              <a:rPr lang="en-GB" sz="2600" dirty="0"/>
              <a:t>young men </a:t>
            </a:r>
            <a:r>
              <a:rPr lang="en-GB" sz="2600" dirty="0" smtClean="0"/>
              <a:t>in this study had </a:t>
            </a:r>
            <a:r>
              <a:rPr lang="en-GB" sz="2600" b="1" dirty="0"/>
              <a:t>significant support needs </a:t>
            </a:r>
            <a:r>
              <a:rPr lang="en-GB" sz="2600" dirty="0" smtClean="0"/>
              <a:t>(</a:t>
            </a:r>
            <a:r>
              <a:rPr lang="en-GB" sz="2600" dirty="0"/>
              <a:t>Neale 2016; Neale &amp; Davies </a:t>
            </a:r>
            <a:r>
              <a:rPr lang="en-GB" sz="2600" dirty="0" smtClean="0"/>
              <a:t>2015; Davies 2016)</a:t>
            </a:r>
          </a:p>
          <a:p>
            <a:pPr marL="274320" lvl="1" indent="-274320">
              <a:buClr>
                <a:schemeClr val="accent3"/>
              </a:buClr>
              <a:buSzPct val="95000"/>
            </a:pPr>
            <a:r>
              <a:rPr lang="en-GB" sz="2600" dirty="0" smtClean="0"/>
              <a:t>Antenatal support during pregnancy</a:t>
            </a:r>
          </a:p>
          <a:p>
            <a:pPr marL="274320" lvl="1" indent="-274320">
              <a:buClr>
                <a:schemeClr val="accent3"/>
              </a:buClr>
              <a:buSzPct val="95000"/>
            </a:pPr>
            <a:r>
              <a:rPr lang="en-GB" sz="2600" dirty="0" smtClean="0"/>
              <a:t>Parenting skills </a:t>
            </a:r>
          </a:p>
          <a:p>
            <a:pPr marL="274320" lvl="1" indent="-274320">
              <a:buClr>
                <a:schemeClr val="accent3"/>
              </a:buClr>
              <a:buSzPct val="95000"/>
            </a:pPr>
            <a:r>
              <a:rPr lang="en-GB" sz="2600" dirty="0" smtClean="0"/>
              <a:t>Interpersonal (relational)  skills</a:t>
            </a:r>
          </a:p>
          <a:p>
            <a:pPr marL="274320" lvl="1" indent="-274320">
              <a:buClr>
                <a:schemeClr val="accent3"/>
              </a:buClr>
              <a:buSzPct val="95000"/>
            </a:pPr>
            <a:r>
              <a:rPr lang="en-GB" sz="2600" dirty="0" smtClean="0"/>
              <a:t>Sexual health and mental health guidance/support</a:t>
            </a:r>
          </a:p>
          <a:p>
            <a:pPr marL="274320" lvl="1" indent="-274320">
              <a:buClr>
                <a:schemeClr val="accent3"/>
              </a:buClr>
              <a:buSzPct val="95000"/>
            </a:pPr>
            <a:r>
              <a:rPr lang="en-GB" sz="2600" dirty="0" smtClean="0"/>
              <a:t>Emotional support/counselling </a:t>
            </a:r>
          </a:p>
          <a:p>
            <a:pPr marL="274320" lvl="1" indent="-274320">
              <a:buClr>
                <a:schemeClr val="accent3"/>
              </a:buClr>
              <a:buSzPct val="95000"/>
            </a:pPr>
            <a:r>
              <a:rPr lang="en-GB" sz="2600" dirty="0" smtClean="0"/>
              <a:t>Practical help with education, training, employment, housing, finances. </a:t>
            </a:r>
          </a:p>
          <a:p>
            <a:pPr marL="274320" lvl="1" indent="-274320">
              <a:buClr>
                <a:schemeClr val="accent3"/>
              </a:buClr>
              <a:buSzPct val="95000"/>
            </a:pPr>
            <a:endParaRPr lang="en-GB" sz="2600" dirty="0"/>
          </a:p>
          <a:p>
            <a:pPr marL="274320" lvl="1" indent="-274320">
              <a:buClr>
                <a:schemeClr val="accent3"/>
              </a:buClr>
              <a:buSzPct val="95000"/>
            </a:pPr>
            <a:r>
              <a:rPr lang="en-GB" sz="2600" dirty="0" smtClean="0"/>
              <a:t>Young fathers aspire to be treated as clients of professional services and place a high value on professional support, but often report that their needs go unrecognised (Reeves 2006; Ross et al 2010; </a:t>
            </a:r>
            <a:r>
              <a:rPr lang="en-GB" sz="2600" dirty="0" err="1" smtClean="0"/>
              <a:t>Deslauriers</a:t>
            </a:r>
            <a:r>
              <a:rPr lang="en-GB" sz="2600" dirty="0" smtClean="0"/>
              <a:t> et al 2012; Ferguson 2015; Neale and Davies 2015a and b; Davies and Neale 2015). </a:t>
            </a:r>
          </a:p>
          <a:p>
            <a:pPr marL="274320" lvl="1" indent="-274320">
              <a:buClr>
                <a:schemeClr val="accent3"/>
              </a:buClr>
              <a:buSzPct val="95000"/>
            </a:pPr>
            <a:r>
              <a:rPr lang="en-GB" sz="2600" dirty="0" smtClean="0"/>
              <a:t>Engagement is hampered by a widespread view that young fathers are ‘hard to reach’. Turning this around requires a focus on how far services are ‘hard to access’ for this client group (Hadley 2014; Neale and Davies 2015a). </a:t>
            </a:r>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796439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bwMode="auto">
          <a:xfrm>
            <a:off x="323528" y="260648"/>
            <a:ext cx="8219504" cy="10801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GB" altLang="en-US" dirty="0" smtClean="0"/>
              <a:t>Side-lining, surveillance, support </a:t>
            </a:r>
            <a:br>
              <a:rPr lang="en-GB" altLang="en-US" dirty="0" smtClean="0"/>
            </a:br>
            <a:r>
              <a:rPr lang="en-GB" altLang="en-US" sz="2200" dirty="0" smtClean="0"/>
              <a:t>Neale and Davies 2015a</a:t>
            </a:r>
          </a:p>
        </p:txBody>
      </p:sp>
      <p:sp>
        <p:nvSpPr>
          <p:cNvPr id="32771" name="Content Placeholder 2"/>
          <p:cNvSpPr>
            <a:spLocks noGrp="1"/>
          </p:cNvSpPr>
          <p:nvPr>
            <p:ph idx="1"/>
          </p:nvPr>
        </p:nvSpPr>
        <p:spPr>
          <a:xfrm>
            <a:off x="251520" y="1484784"/>
            <a:ext cx="8424168" cy="5039841"/>
          </a:xfrm>
        </p:spPr>
        <p:txBody>
          <a:bodyPr>
            <a:normAutofit fontScale="77500" lnSpcReduction="20000"/>
          </a:bodyPr>
          <a:lstStyle/>
          <a:p>
            <a:r>
              <a:rPr lang="en-GB" altLang="en-US" dirty="0" smtClean="0"/>
              <a:t>Practitioners draw on a repertoire of strategies to engage with young fathers. </a:t>
            </a:r>
          </a:p>
          <a:p>
            <a:pPr lvl="1"/>
            <a:r>
              <a:rPr lang="en-GB" altLang="en-US" dirty="0" smtClean="0"/>
              <a:t>These are not either/or strategies, nor are they confined to particular services: all three may be used by the same provider in different contexts or at different times.</a:t>
            </a:r>
          </a:p>
          <a:p>
            <a:pPr lvl="1"/>
            <a:endParaRPr lang="en-GB" altLang="en-US" b="1" dirty="0"/>
          </a:p>
          <a:p>
            <a:r>
              <a:rPr lang="en-GB" altLang="en-US" sz="3100" b="1" dirty="0" err="1" smtClean="0"/>
              <a:t>Sidelining</a:t>
            </a:r>
            <a:r>
              <a:rPr lang="en-GB" altLang="en-US" sz="3100" b="1" dirty="0"/>
              <a:t>: marginalising young fathers:  </a:t>
            </a:r>
            <a:r>
              <a:rPr lang="en-GB" altLang="en-US" b="1" dirty="0" smtClean="0"/>
              <a:t>This was  commonly experienced among our sample: </a:t>
            </a:r>
          </a:p>
          <a:p>
            <a:pPr lvl="1"/>
            <a:r>
              <a:rPr lang="en-GB" altLang="en-US" dirty="0" smtClean="0"/>
              <a:t>failing </a:t>
            </a:r>
            <a:r>
              <a:rPr lang="en-GB" altLang="en-US" dirty="0"/>
              <a:t>to publicise services for young fathers, showing them the door, ignoring their </a:t>
            </a:r>
            <a:r>
              <a:rPr lang="en-GB" altLang="en-US" dirty="0" smtClean="0"/>
              <a:t>presence (Davies and Neale 2015): </a:t>
            </a:r>
          </a:p>
          <a:p>
            <a:pPr lvl="1"/>
            <a:r>
              <a:rPr lang="en-GB" altLang="en-US" dirty="0" smtClean="0"/>
              <a:t>failing to </a:t>
            </a:r>
            <a:r>
              <a:rPr lang="en-GB" altLang="en-US" dirty="0"/>
              <a:t>recognise </a:t>
            </a:r>
            <a:r>
              <a:rPr lang="en-GB" altLang="en-US" dirty="0" smtClean="0"/>
              <a:t>young men as parents</a:t>
            </a:r>
            <a:r>
              <a:rPr lang="en-GB" altLang="en-US" dirty="0"/>
              <a:t>, or their legitimate </a:t>
            </a:r>
            <a:r>
              <a:rPr lang="en-GB" altLang="en-US" dirty="0" smtClean="0"/>
              <a:t>interests </a:t>
            </a:r>
            <a:r>
              <a:rPr lang="en-GB" altLang="en-US" dirty="0"/>
              <a:t>in their children. </a:t>
            </a:r>
            <a:r>
              <a:rPr lang="en-GB" altLang="en-US" dirty="0" smtClean="0"/>
              <a:t>Fuelled by a lack of knowledge/understanding  of young fathers. </a:t>
            </a:r>
          </a:p>
          <a:p>
            <a:pPr lvl="1"/>
            <a:r>
              <a:rPr lang="en-GB" altLang="en-US" i="1" dirty="0" smtClean="0"/>
              <a:t>Its benign neglect. But it also tips over into exclusion and rudeness’ </a:t>
            </a:r>
            <a:r>
              <a:rPr lang="en-GB" altLang="en-US" dirty="0" smtClean="0"/>
              <a:t>(Head of Commissioning, Local Authority Children’s Services) </a:t>
            </a:r>
          </a:p>
          <a:p>
            <a:pPr lvl="1"/>
            <a:r>
              <a:rPr lang="en-GB" altLang="en-US" i="1" dirty="0" smtClean="0"/>
              <a:t>Some individual hospitals or … midwifery teams [have] taken the needs of young fathers on board, but … if we’re to look nationally, then they’re few and far between </a:t>
            </a:r>
            <a:r>
              <a:rPr lang="en-GB" altLang="en-US" dirty="0" smtClean="0"/>
              <a:t>(Young parent specialist, C0nnexions Service).    </a:t>
            </a:r>
          </a:p>
          <a:p>
            <a:pPr lvl="1"/>
            <a:endParaRPr lang="en-GB" altLang="en-US" i="1" dirty="0"/>
          </a:p>
          <a:p>
            <a:endParaRPr lang="en-GB" altLang="en-US" dirty="0" smtClean="0"/>
          </a:p>
          <a:p>
            <a:pPr lvl="1"/>
            <a:endParaRPr lang="en-GB" altLang="en-US" dirty="0"/>
          </a:p>
          <a:p>
            <a:pPr lvl="1"/>
            <a:endParaRPr lang="en-GB" altLang="en-US" dirty="0" smtClean="0"/>
          </a:p>
          <a:p>
            <a:endParaRPr lang="en-GB" altLang="en-US" dirty="0"/>
          </a:p>
        </p:txBody>
      </p:sp>
    </p:spTree>
    <p:extLst>
      <p:ext uri="{BB962C8B-B14F-4D97-AF65-F5344CB8AC3E}">
        <p14:creationId xmlns:p14="http://schemas.microsoft.com/office/powerpoint/2010/main" val="310315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35280" cy="648072"/>
          </a:xfrm>
        </p:spPr>
        <p:txBody>
          <a:bodyPr>
            <a:normAutofit fontScale="90000"/>
          </a:bodyPr>
          <a:lstStyle/>
          <a:p>
            <a:r>
              <a:rPr lang="en-GB" dirty="0" smtClean="0"/>
              <a:t>Surveillance: a ‘risk’ framework </a:t>
            </a:r>
            <a:endParaRPr lang="en-GB" dirty="0"/>
          </a:p>
        </p:txBody>
      </p:sp>
      <p:sp>
        <p:nvSpPr>
          <p:cNvPr id="3" name="Content Placeholder 2"/>
          <p:cNvSpPr>
            <a:spLocks noGrp="1"/>
          </p:cNvSpPr>
          <p:nvPr>
            <p:ph idx="1"/>
          </p:nvPr>
        </p:nvSpPr>
        <p:spPr>
          <a:xfrm>
            <a:off x="395536" y="764704"/>
            <a:ext cx="8291264" cy="6093296"/>
          </a:xfrm>
        </p:spPr>
        <p:txBody>
          <a:bodyPr>
            <a:normAutofit fontScale="77500" lnSpcReduction="20000"/>
          </a:bodyPr>
          <a:lstStyle/>
          <a:p>
            <a:r>
              <a:rPr lang="en-GB" altLang="en-US" dirty="0" smtClean="0"/>
              <a:t>Essential where </a:t>
            </a:r>
            <a:r>
              <a:rPr lang="en-GB" altLang="en-US" dirty="0"/>
              <a:t>there are safeguarding </a:t>
            </a:r>
            <a:r>
              <a:rPr lang="en-GB" altLang="en-US" dirty="0" smtClean="0"/>
              <a:t>issues but … </a:t>
            </a:r>
          </a:p>
          <a:p>
            <a:r>
              <a:rPr lang="en-GB" altLang="en-US" dirty="0" smtClean="0"/>
              <a:t>Surveillance is utilised not only by </a:t>
            </a:r>
            <a:r>
              <a:rPr lang="en-GB" altLang="en-US" dirty="0"/>
              <a:t>child protection or youth justice </a:t>
            </a:r>
            <a:r>
              <a:rPr lang="en-GB" altLang="en-US" dirty="0" smtClean="0"/>
              <a:t>services. It is  pervasive in health </a:t>
            </a:r>
            <a:r>
              <a:rPr lang="en-GB" altLang="en-US" dirty="0"/>
              <a:t>and social care </a:t>
            </a:r>
            <a:r>
              <a:rPr lang="en-GB" altLang="en-US" dirty="0" smtClean="0"/>
              <a:t>settings. </a:t>
            </a:r>
          </a:p>
          <a:p>
            <a:r>
              <a:rPr lang="en-GB" altLang="en-US" dirty="0" smtClean="0"/>
              <a:t>Young </a:t>
            </a:r>
            <a:r>
              <a:rPr lang="en-GB" altLang="en-US" dirty="0"/>
              <a:t>fathers commonly reported </a:t>
            </a:r>
            <a:r>
              <a:rPr lang="en-GB" altLang="en-US" dirty="0" smtClean="0"/>
              <a:t>being treated </a:t>
            </a:r>
            <a:r>
              <a:rPr lang="en-GB" altLang="en-US" dirty="0"/>
              <a:t>with </a:t>
            </a:r>
            <a:r>
              <a:rPr lang="en-GB" altLang="en-US" dirty="0" smtClean="0"/>
              <a:t>suspicion, </a:t>
            </a:r>
            <a:r>
              <a:rPr lang="en-GB" altLang="en-US" dirty="0"/>
              <a:t>a lack of </a:t>
            </a:r>
            <a:r>
              <a:rPr lang="en-GB" altLang="en-US" dirty="0" smtClean="0"/>
              <a:t>respect, an assumption that they were irresponsible or posed a threat to their children.  This was demeaning and undermined their confidence. </a:t>
            </a:r>
          </a:p>
          <a:p>
            <a:r>
              <a:rPr lang="en-GB" altLang="en-US" dirty="0" smtClean="0"/>
              <a:t>The young men  talked of these encounters as a subterranean battle of wills, which required them to outwit their interrogators. Whatever the need for surveillance, these responses of the young men were counterproductive, and there was a greater likelihood that the interventions would be ineffective.   </a:t>
            </a:r>
          </a:p>
          <a:p>
            <a:r>
              <a:rPr lang="en-GB" altLang="en-US" b="1" dirty="0" smtClean="0"/>
              <a:t>Adam (age 16):  </a:t>
            </a:r>
            <a:r>
              <a:rPr lang="en-GB" altLang="en-US" i="1" dirty="0" smtClean="0"/>
              <a:t>They </a:t>
            </a:r>
            <a:r>
              <a:rPr lang="en-GB" altLang="en-US" i="1" dirty="0"/>
              <a:t>don’t listen. </a:t>
            </a:r>
            <a:r>
              <a:rPr lang="en-GB" altLang="en-US" i="1" dirty="0" smtClean="0"/>
              <a:t>It makes </a:t>
            </a:r>
            <a:r>
              <a:rPr lang="en-GB" altLang="en-US" i="1" dirty="0"/>
              <a:t>me feel like a </a:t>
            </a:r>
            <a:r>
              <a:rPr lang="en-GB" altLang="en-US" i="1" dirty="0" smtClean="0"/>
              <a:t>kid. … I feel like I’ve got to act perfect … do what they say and if I don’t </a:t>
            </a:r>
            <a:r>
              <a:rPr lang="en-GB" altLang="en-US" i="1" dirty="0" err="1" smtClean="0"/>
              <a:t>sommat</a:t>
            </a:r>
            <a:r>
              <a:rPr lang="en-GB" altLang="en-US" i="1" dirty="0" smtClean="0"/>
              <a:t> bad is going to happen. So I’ve got to just listen and keep it in … </a:t>
            </a:r>
            <a:r>
              <a:rPr lang="en-GB" altLang="en-US" i="1" dirty="0"/>
              <a:t>The social, we need to get them off our </a:t>
            </a:r>
            <a:r>
              <a:rPr lang="en-GB" altLang="en-US" i="1" dirty="0" smtClean="0"/>
              <a:t>backs  [social services case review] </a:t>
            </a:r>
          </a:p>
          <a:p>
            <a:r>
              <a:rPr lang="en-GB" altLang="en-US" b="1" dirty="0" smtClean="0"/>
              <a:t>Cade (age 18)</a:t>
            </a:r>
            <a:r>
              <a:rPr lang="en-GB" altLang="en-US" dirty="0" smtClean="0"/>
              <a:t>: </a:t>
            </a:r>
            <a:r>
              <a:rPr lang="en-GB" altLang="en-US" i="1" dirty="0" smtClean="0"/>
              <a:t>[They] should try to speak on [our] level. Give everyone a chance. Don’t judge people. … But most (practitioners) did just look down at you a little bit, like, especially midwives [antenatal services].</a:t>
            </a:r>
          </a:p>
          <a:p>
            <a:endParaRPr lang="en-GB" altLang="en-US" dirty="0" smtClean="0"/>
          </a:p>
          <a:p>
            <a:endParaRPr lang="en-GB" altLang="en-US" dirty="0" smtClean="0"/>
          </a:p>
          <a:p>
            <a:pPr marL="0" indent="0">
              <a:buNone/>
            </a:pPr>
            <a:endParaRPr lang="en-GB" altLang="en-US" dirty="0"/>
          </a:p>
          <a:p>
            <a:endParaRPr lang="en-GB" altLang="en-US" dirty="0"/>
          </a:p>
          <a:p>
            <a:endParaRPr lang="en-GB" altLang="en-US" dirty="0"/>
          </a:p>
          <a:p>
            <a:endParaRPr lang="en-GB" dirty="0"/>
          </a:p>
        </p:txBody>
      </p:sp>
      <p:sp>
        <p:nvSpPr>
          <p:cNvPr id="4" name="Footer Placeholder 3"/>
          <p:cNvSpPr>
            <a:spLocks noGrp="1"/>
          </p:cNvSpPr>
          <p:nvPr>
            <p:ph type="ftr" sz="quarter" idx="11"/>
          </p:nvPr>
        </p:nvSpPr>
        <p:spPr>
          <a:xfrm>
            <a:off x="2699792" y="6669360"/>
            <a:ext cx="3320008" cy="52115"/>
          </a:xfrm>
        </p:spPr>
        <p:txBody>
          <a:bodyPr/>
          <a:lstStyle/>
          <a:p>
            <a:endParaRPr lang="en-GB" dirty="0"/>
          </a:p>
        </p:txBody>
      </p:sp>
    </p:spTree>
    <p:extLst>
      <p:ext uri="{BB962C8B-B14F-4D97-AF65-F5344CB8AC3E}">
        <p14:creationId xmlns:p14="http://schemas.microsoft.com/office/powerpoint/2010/main" val="3921359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507288" cy="576064"/>
          </a:xfrm>
        </p:spPr>
        <p:txBody>
          <a:bodyPr>
            <a:normAutofit fontScale="90000"/>
          </a:bodyPr>
          <a:lstStyle/>
          <a:p>
            <a:r>
              <a:rPr lang="en-GB" dirty="0" smtClean="0"/>
              <a:t>Support (specialist provision)</a:t>
            </a:r>
            <a:endParaRPr lang="en-GB" dirty="0"/>
          </a:p>
        </p:txBody>
      </p:sp>
      <p:sp>
        <p:nvSpPr>
          <p:cNvPr id="3" name="Content Placeholder 2"/>
          <p:cNvSpPr>
            <a:spLocks noGrp="1"/>
          </p:cNvSpPr>
          <p:nvPr>
            <p:ph idx="1"/>
          </p:nvPr>
        </p:nvSpPr>
        <p:spPr>
          <a:xfrm>
            <a:off x="179512" y="620688"/>
            <a:ext cx="8507288" cy="6237312"/>
          </a:xfrm>
        </p:spPr>
        <p:txBody>
          <a:bodyPr>
            <a:normAutofit fontScale="77500" lnSpcReduction="20000"/>
          </a:bodyPr>
          <a:lstStyle/>
          <a:p>
            <a:endParaRPr lang="en-GB" dirty="0" smtClean="0"/>
          </a:p>
          <a:p>
            <a:r>
              <a:rPr lang="en-GB" dirty="0" smtClean="0"/>
              <a:t>All services provide some level of support. Our focus here is specialist provision  for  young fathers e.g. a local </a:t>
            </a:r>
            <a:r>
              <a:rPr lang="en-GB" dirty="0"/>
              <a:t>authority mentoring service, </a:t>
            </a:r>
            <a:r>
              <a:rPr lang="en-GB" dirty="0" smtClean="0"/>
              <a:t>a dedicated </a:t>
            </a:r>
            <a:r>
              <a:rPr lang="en-GB" dirty="0"/>
              <a:t>young fathers training programme </a:t>
            </a:r>
            <a:r>
              <a:rPr lang="en-GB" dirty="0" smtClean="0"/>
              <a:t>in </a:t>
            </a:r>
            <a:r>
              <a:rPr lang="en-GB" dirty="0"/>
              <a:t>a custodial </a:t>
            </a:r>
            <a:r>
              <a:rPr lang="en-GB" dirty="0" smtClean="0"/>
              <a:t>setting, and specialist services in the voluntary sector .  </a:t>
            </a:r>
            <a:endParaRPr lang="en-GB" dirty="0"/>
          </a:p>
          <a:p>
            <a:r>
              <a:rPr lang="en-GB" sz="3100" b="1" dirty="0"/>
              <a:t>Aims:</a:t>
            </a:r>
            <a:r>
              <a:rPr lang="en-GB" b="1" dirty="0"/>
              <a:t> </a:t>
            </a:r>
            <a:r>
              <a:rPr lang="en-GB" dirty="0"/>
              <a:t>to build and nurture the confidence, skills, identities and responsibilities of young fathers. Driven by assumption that young men can make a positive contribution to their children’s lives, and that parenthood, in turn, can enhance the lives of the young men. </a:t>
            </a:r>
            <a:endParaRPr lang="en-GB" dirty="0" smtClean="0"/>
          </a:p>
          <a:p>
            <a:r>
              <a:rPr lang="en-GB" sz="3100" b="1" dirty="0" smtClean="0"/>
              <a:t>Ethos</a:t>
            </a:r>
            <a:r>
              <a:rPr lang="en-GB" dirty="0" smtClean="0"/>
              <a:t> Driven by a supportive, positive, no-blame ethos :  non- </a:t>
            </a:r>
            <a:r>
              <a:rPr lang="en-GB" dirty="0"/>
              <a:t>judgemental, flexible, comprehensive, </a:t>
            </a:r>
            <a:r>
              <a:rPr lang="en-GB" dirty="0" smtClean="0"/>
              <a:t>tailored to individual needs, </a:t>
            </a:r>
            <a:r>
              <a:rPr lang="en-GB" dirty="0"/>
              <a:t>delivered by people who </a:t>
            </a:r>
            <a:r>
              <a:rPr lang="en-GB" dirty="0" smtClean="0"/>
              <a:t>care, who build </a:t>
            </a:r>
            <a:r>
              <a:rPr lang="en-GB" dirty="0"/>
              <a:t>effective </a:t>
            </a:r>
            <a:r>
              <a:rPr lang="en-GB" dirty="0" smtClean="0"/>
              <a:t>relationships as a key to support. Some </a:t>
            </a:r>
            <a:r>
              <a:rPr lang="en-GB" dirty="0"/>
              <a:t>similarities  to Family Intervention Programmes and the Family-Nurse Partnership schemes, which are known to be very </a:t>
            </a:r>
            <a:r>
              <a:rPr lang="en-GB" dirty="0" smtClean="0"/>
              <a:t>effective (Ferguson 2016). </a:t>
            </a:r>
          </a:p>
          <a:p>
            <a:r>
              <a:rPr lang="en-GB" dirty="0" smtClean="0"/>
              <a:t> </a:t>
            </a:r>
            <a:r>
              <a:rPr lang="en-GB" sz="3100" b="1" dirty="0" smtClean="0"/>
              <a:t>Holistic provision</a:t>
            </a:r>
            <a:r>
              <a:rPr lang="en-GB" dirty="0" smtClean="0"/>
              <a:t>: emotional support and counselling, parenting skills, practical help, referrals, advocacy, brokering support with other agencies;  peer mentoring; social programme to bring young fathers together. Creative forms of provision that can meet young fathers half way, that go the extra mile.</a:t>
            </a:r>
          </a:p>
          <a:p>
            <a:r>
              <a:rPr lang="en-GB" b="1" dirty="0" smtClean="0"/>
              <a:t>Young Fathers worker, Voluntary Sector</a:t>
            </a:r>
            <a:r>
              <a:rPr lang="en-GB" dirty="0" smtClean="0"/>
              <a:t>: </a:t>
            </a:r>
            <a:r>
              <a:rPr lang="en-GB" i="1" dirty="0" smtClean="0"/>
              <a:t>We have to think outside the box: when you put out good food the dads will come : I’ve started calling it Fry-Up Thursdays’ </a:t>
            </a:r>
            <a:endParaRPr lang="en-GB" i="1" dirty="0"/>
          </a:p>
        </p:txBody>
      </p:sp>
      <p:sp>
        <p:nvSpPr>
          <p:cNvPr id="4" name="Footer Placeholder 3"/>
          <p:cNvSpPr>
            <a:spLocks noGrp="1"/>
          </p:cNvSpPr>
          <p:nvPr>
            <p:ph type="ftr" sz="quarter" idx="11"/>
          </p:nvPr>
        </p:nvSpPr>
        <p:spPr>
          <a:xfrm flipV="1">
            <a:off x="2699792" y="6721475"/>
            <a:ext cx="3320008" cy="45719"/>
          </a:xfrm>
        </p:spPr>
        <p:txBody>
          <a:bodyPr/>
          <a:lstStyle/>
          <a:p>
            <a:endParaRPr lang="en-GB" dirty="0"/>
          </a:p>
        </p:txBody>
      </p:sp>
    </p:spTree>
    <p:extLst>
      <p:ext uri="{BB962C8B-B14F-4D97-AF65-F5344CB8AC3E}">
        <p14:creationId xmlns:p14="http://schemas.microsoft.com/office/powerpoint/2010/main" val="3511098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363272" cy="1296144"/>
          </a:xfrm>
        </p:spPr>
        <p:txBody>
          <a:bodyPr>
            <a:normAutofit fontScale="90000"/>
          </a:bodyPr>
          <a:lstStyle/>
          <a:p>
            <a:r>
              <a:rPr lang="en-GB" dirty="0" smtClean="0"/>
              <a:t>Perceptions of specialist support (learning mentor scheme)</a:t>
            </a:r>
            <a:endParaRPr lang="en-GB" dirty="0"/>
          </a:p>
        </p:txBody>
      </p:sp>
      <p:sp>
        <p:nvSpPr>
          <p:cNvPr id="3" name="Content Placeholder 2"/>
          <p:cNvSpPr>
            <a:spLocks noGrp="1"/>
          </p:cNvSpPr>
          <p:nvPr>
            <p:ph idx="1"/>
          </p:nvPr>
        </p:nvSpPr>
        <p:spPr>
          <a:xfrm>
            <a:off x="323528" y="1844824"/>
            <a:ext cx="8363272" cy="4824536"/>
          </a:xfrm>
        </p:spPr>
        <p:txBody>
          <a:bodyPr>
            <a:normAutofit fontScale="85000" lnSpcReduction="20000"/>
          </a:bodyPr>
          <a:lstStyle/>
          <a:p>
            <a:r>
              <a:rPr lang="en-GB" altLang="en-US" b="1" dirty="0" smtClean="0"/>
              <a:t>Adam (age 16) </a:t>
            </a:r>
            <a:r>
              <a:rPr lang="en-GB" altLang="en-US" dirty="0" smtClean="0"/>
              <a:t>He’s helped me a lot emotionally … cos I didn’t sort of have emotional boundaries, … it helped me sort of stabilise myself. </a:t>
            </a:r>
          </a:p>
          <a:p>
            <a:r>
              <a:rPr lang="en-GB" altLang="en-US" b="1" dirty="0" smtClean="0"/>
              <a:t>Darren (age 22)</a:t>
            </a:r>
            <a:r>
              <a:rPr lang="en-GB" altLang="en-US" dirty="0" smtClean="0"/>
              <a:t> The best support you can have really … I didn’t have a clue what I was doing… but he got me referred onto college and that got me back into education … and he’d take us out places. So we’d get to bond with us kids … and socialising with other young fathers, you know, in same shoes as us. </a:t>
            </a:r>
          </a:p>
          <a:p>
            <a:r>
              <a:rPr lang="en-GB" altLang="en-US" b="1" dirty="0" smtClean="0"/>
              <a:t>Callum (age 18)</a:t>
            </a:r>
            <a:r>
              <a:rPr lang="en-GB" altLang="en-US" dirty="0" smtClean="0"/>
              <a:t>: You can tell him [anything], and talk to him properly. … I did a fathers’ group that he ran … how to bath a baby. … [then] I was doing mentoring, like, you’d help other teenage dads and stuff. … It felt like I’m wanted, if you know what I mean. … I don’t know where I’d be now if it weren’t for him… He does teach you things, and he makes you think about things in the right way. And makes you see sense. If you can see your self going downhill, you want to stop it. And he makes you see that. </a:t>
            </a:r>
          </a:p>
          <a:p>
            <a:endParaRPr lang="en-GB" altLang="en-US" dirty="0"/>
          </a:p>
          <a:p>
            <a:endParaRPr lang="en-GB" dirty="0"/>
          </a:p>
        </p:txBody>
      </p:sp>
      <p:sp>
        <p:nvSpPr>
          <p:cNvPr id="4" name="Footer Placeholder 3"/>
          <p:cNvSpPr>
            <a:spLocks noGrp="1"/>
          </p:cNvSpPr>
          <p:nvPr>
            <p:ph type="ftr" sz="quarter" idx="11"/>
          </p:nvPr>
        </p:nvSpPr>
        <p:spPr>
          <a:xfrm flipV="1">
            <a:off x="2699792" y="6721475"/>
            <a:ext cx="3320008" cy="45719"/>
          </a:xfrm>
        </p:spPr>
        <p:txBody>
          <a:bodyPr/>
          <a:lstStyle/>
          <a:p>
            <a:endParaRPr lang="en-GB" dirty="0"/>
          </a:p>
        </p:txBody>
      </p:sp>
    </p:spTree>
    <p:extLst>
      <p:ext uri="{BB962C8B-B14F-4D97-AF65-F5344CB8AC3E}">
        <p14:creationId xmlns:p14="http://schemas.microsoft.com/office/powerpoint/2010/main" val="558400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363272" cy="648072"/>
          </a:xfrm>
        </p:spPr>
        <p:txBody>
          <a:bodyPr>
            <a:normAutofit fontScale="90000"/>
          </a:bodyPr>
          <a:lstStyle/>
          <a:p>
            <a:r>
              <a:rPr lang="en-GB" dirty="0" smtClean="0"/>
              <a:t>Vicious and virtuous circles </a:t>
            </a:r>
            <a:endParaRPr lang="en-GB" dirty="0"/>
          </a:p>
        </p:txBody>
      </p:sp>
      <p:sp>
        <p:nvSpPr>
          <p:cNvPr id="3" name="Content Placeholder 2"/>
          <p:cNvSpPr>
            <a:spLocks noGrp="1"/>
          </p:cNvSpPr>
          <p:nvPr>
            <p:ph idx="1"/>
          </p:nvPr>
        </p:nvSpPr>
        <p:spPr>
          <a:xfrm>
            <a:off x="251520" y="1196752"/>
            <a:ext cx="8507288" cy="5487888"/>
          </a:xfrm>
        </p:spPr>
        <p:txBody>
          <a:bodyPr>
            <a:normAutofit fontScale="92500" lnSpcReduction="10000"/>
          </a:bodyPr>
          <a:lstStyle/>
          <a:p>
            <a:r>
              <a:rPr lang="en-GB" altLang="en-US" sz="2800" b="1" dirty="0" smtClean="0"/>
              <a:t>A vicious circle of dis-engagement, distrust and lack of respect </a:t>
            </a:r>
            <a:r>
              <a:rPr lang="en-GB" altLang="en-US" dirty="0" smtClean="0"/>
              <a:t>can occur through side-lining and surveillance, particularly where these approaches damage self esteem. Young men are more likely to disengage when they feel keenly the stigma of their early entry into parenthood and are aware of the ambivalence of professionals towards them (</a:t>
            </a:r>
            <a:r>
              <a:rPr lang="en-GB" altLang="en-US" dirty="0" err="1" smtClean="0"/>
              <a:t>Deslauries</a:t>
            </a:r>
            <a:r>
              <a:rPr lang="en-GB" altLang="en-US" dirty="0" smtClean="0"/>
              <a:t> et al 2012). </a:t>
            </a:r>
            <a:r>
              <a:rPr lang="en-GB" altLang="en-US" dirty="0" err="1" smtClean="0"/>
              <a:t>Sidelining</a:t>
            </a:r>
            <a:r>
              <a:rPr lang="en-GB" altLang="en-US" dirty="0" smtClean="0"/>
              <a:t> or surveillance experiences in one setting can colour perceptions and fuel distrust in others.  </a:t>
            </a:r>
          </a:p>
          <a:p>
            <a:pPr marL="274320" lvl="1" indent="-274320">
              <a:buClr>
                <a:schemeClr val="accent3"/>
              </a:buClr>
              <a:buSzPct val="95000"/>
            </a:pPr>
            <a:r>
              <a:rPr lang="en-GB" altLang="en-US" sz="2800" b="1" dirty="0" smtClean="0"/>
              <a:t>A virtuous circle of engagement, trust and mutual respect </a:t>
            </a:r>
            <a:r>
              <a:rPr lang="en-GB" altLang="en-US" dirty="0" smtClean="0"/>
              <a:t>can be fostered through a supportive ethos, particularly where this approach focuses on capabilities and resourcefulness and builds self confidence to have an identity as a parent. In criminal </a:t>
            </a:r>
            <a:r>
              <a:rPr lang="en-GB" altLang="en-US" dirty="0"/>
              <a:t>justice </a:t>
            </a:r>
            <a:r>
              <a:rPr lang="en-GB" altLang="en-US" dirty="0" smtClean="0"/>
              <a:t>settings this approach incorporates an ethos of redemption, of moving on to better things (</a:t>
            </a:r>
            <a:r>
              <a:rPr lang="en-GB" altLang="en-US" dirty="0"/>
              <a:t>Meek 2007; </a:t>
            </a:r>
            <a:r>
              <a:rPr lang="en-GB" altLang="en-US" dirty="0" smtClean="0"/>
              <a:t>2011; Neale and </a:t>
            </a:r>
            <a:r>
              <a:rPr lang="en-GB" altLang="en-US" dirty="0" err="1" smtClean="0"/>
              <a:t>Ladlow</a:t>
            </a:r>
            <a:r>
              <a:rPr lang="en-GB" altLang="en-US" dirty="0" smtClean="0"/>
              <a:t> 2015a; </a:t>
            </a:r>
            <a:r>
              <a:rPr lang="en-GB" altLang="en-US" dirty="0" err="1" smtClean="0"/>
              <a:t>Ladlow</a:t>
            </a:r>
            <a:r>
              <a:rPr lang="en-GB" altLang="en-US" dirty="0" smtClean="0"/>
              <a:t> and Neale 2016).  </a:t>
            </a:r>
          </a:p>
          <a:p>
            <a:endParaRPr lang="en-GB" dirty="0"/>
          </a:p>
        </p:txBody>
      </p:sp>
      <p:sp>
        <p:nvSpPr>
          <p:cNvPr id="4" name="Footer Placeholder 3"/>
          <p:cNvSpPr>
            <a:spLocks noGrp="1"/>
          </p:cNvSpPr>
          <p:nvPr>
            <p:ph type="ftr" sz="quarter" idx="11"/>
          </p:nvPr>
        </p:nvSpPr>
        <p:spPr>
          <a:xfrm flipV="1">
            <a:off x="2627784" y="6721475"/>
            <a:ext cx="3392016" cy="45719"/>
          </a:xfrm>
        </p:spPr>
        <p:txBody>
          <a:bodyPr/>
          <a:lstStyle/>
          <a:p>
            <a:endParaRPr lang="en-GB" dirty="0"/>
          </a:p>
        </p:txBody>
      </p:sp>
    </p:spTree>
    <p:extLst>
      <p:ext uri="{BB962C8B-B14F-4D97-AF65-F5344CB8AC3E}">
        <p14:creationId xmlns:p14="http://schemas.microsoft.com/office/powerpoint/2010/main" val="1168992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07288" cy="504056"/>
          </a:xfrm>
        </p:spPr>
        <p:txBody>
          <a:bodyPr>
            <a:normAutofit fontScale="90000"/>
          </a:bodyPr>
          <a:lstStyle/>
          <a:p>
            <a:r>
              <a:rPr lang="en-GB" dirty="0" smtClean="0"/>
              <a:t>Policy and practice implications</a:t>
            </a:r>
            <a:endParaRPr lang="en-GB" dirty="0"/>
          </a:p>
        </p:txBody>
      </p:sp>
      <p:sp>
        <p:nvSpPr>
          <p:cNvPr id="3" name="Content Placeholder 2"/>
          <p:cNvSpPr>
            <a:spLocks noGrp="1"/>
          </p:cNvSpPr>
          <p:nvPr>
            <p:ph idx="1"/>
          </p:nvPr>
        </p:nvSpPr>
        <p:spPr>
          <a:xfrm>
            <a:off x="251520" y="836712"/>
            <a:ext cx="8435280" cy="6021288"/>
          </a:xfrm>
        </p:spPr>
        <p:txBody>
          <a:bodyPr>
            <a:normAutofit fontScale="62500" lnSpcReduction="20000"/>
          </a:bodyPr>
          <a:lstStyle/>
          <a:p>
            <a:pPr marL="274320" lvl="1" indent="-274320">
              <a:buClr>
                <a:schemeClr val="accent3"/>
              </a:buClr>
              <a:buSzPct val="95000"/>
            </a:pPr>
            <a:r>
              <a:rPr lang="en-GB" altLang="en-US" sz="3200" b="1" dirty="0" smtClean="0"/>
              <a:t>1. Need to see young fathers in a different </a:t>
            </a:r>
            <a:r>
              <a:rPr lang="en-GB" altLang="en-US" sz="3200" b="1" dirty="0"/>
              <a:t>way (Neale and Davies </a:t>
            </a:r>
            <a:r>
              <a:rPr lang="en-GB" altLang="en-US" sz="3200" b="1" dirty="0" smtClean="0"/>
              <a:t>2015b, Neale 2016)</a:t>
            </a:r>
          </a:p>
          <a:p>
            <a:pPr marL="548640" lvl="2" indent="-274320">
              <a:buClr>
                <a:schemeClr val="accent3"/>
              </a:buClr>
              <a:buSzPct val="95000"/>
            </a:pPr>
            <a:r>
              <a:rPr lang="en-GB" altLang="en-US" sz="3300" dirty="0" smtClean="0"/>
              <a:t>Challenging ingrained ideas </a:t>
            </a:r>
            <a:r>
              <a:rPr lang="en-GB" altLang="en-US" sz="3300" dirty="0"/>
              <a:t>that young fathers are ‘feckless’ or ‘risky’ and thereby </a:t>
            </a:r>
            <a:r>
              <a:rPr lang="en-GB" altLang="en-US" sz="3300" dirty="0" smtClean="0"/>
              <a:t>‘hard </a:t>
            </a:r>
            <a:r>
              <a:rPr lang="en-GB" altLang="en-US" sz="3300" dirty="0"/>
              <a:t>to </a:t>
            </a:r>
            <a:r>
              <a:rPr lang="en-GB" altLang="en-US" sz="3300" dirty="0" smtClean="0"/>
              <a:t>reach’; recognise their aspirations to be good parents, alongside the many factors that constrain this aspiration, and begin to focus </a:t>
            </a:r>
            <a:r>
              <a:rPr lang="en-GB" altLang="en-US" sz="3300" dirty="0"/>
              <a:t>on their potential, </a:t>
            </a:r>
            <a:r>
              <a:rPr lang="en-GB" altLang="en-US" sz="3300" dirty="0" smtClean="0"/>
              <a:t>strengths</a:t>
            </a:r>
            <a:r>
              <a:rPr lang="en-GB" altLang="en-US" sz="3300" dirty="0"/>
              <a:t>, what they may </a:t>
            </a:r>
            <a:r>
              <a:rPr lang="en-GB" altLang="en-US" sz="3300" dirty="0" smtClean="0"/>
              <a:t>bring to support their children and their co-parents. </a:t>
            </a:r>
          </a:p>
          <a:p>
            <a:pPr marL="548640" lvl="2" indent="-274320">
              <a:buClr>
                <a:schemeClr val="accent3"/>
              </a:buClr>
              <a:buSzPct val="95000"/>
            </a:pPr>
            <a:r>
              <a:rPr lang="en-GB" altLang="en-US" sz="3300" dirty="0" smtClean="0"/>
              <a:t>Means balancing surveillance with support, even within surveillance agencies, and engaging positively and pro-actively with young fathers rather than side-lining them.   </a:t>
            </a:r>
          </a:p>
          <a:p>
            <a:pPr marL="274320" lvl="1" indent="-274320">
              <a:buClr>
                <a:schemeClr val="accent3"/>
              </a:buClr>
              <a:buSzPct val="95000"/>
            </a:pPr>
            <a:r>
              <a:rPr lang="en-GB" altLang="en-US" sz="3200" b="1" dirty="0" smtClean="0"/>
              <a:t>2. A </a:t>
            </a:r>
            <a:r>
              <a:rPr lang="en-GB" altLang="en-US" sz="3200" b="1" dirty="0"/>
              <a:t>need to recognise the complex interactions that shape the engagement of young fathers with services.  </a:t>
            </a:r>
          </a:p>
          <a:p>
            <a:pPr marL="548640" lvl="2" indent="-274320">
              <a:buClr>
                <a:schemeClr val="accent3"/>
              </a:buClr>
              <a:buSzPct val="95000"/>
            </a:pPr>
            <a:r>
              <a:rPr lang="en-GB" altLang="en-US" sz="3300" dirty="0"/>
              <a:t>The issues are </a:t>
            </a:r>
            <a:r>
              <a:rPr lang="en-GB" altLang="en-US" sz="3300" dirty="0" smtClean="0"/>
              <a:t>not just interpersonal ones, they are structural </a:t>
            </a:r>
            <a:r>
              <a:rPr lang="en-GB" altLang="en-US" sz="3300" dirty="0"/>
              <a:t>and institutional, not at the discretion of particular </a:t>
            </a:r>
            <a:r>
              <a:rPr lang="en-GB" altLang="en-US" sz="3300" dirty="0" smtClean="0"/>
              <a:t>providers </a:t>
            </a:r>
            <a:r>
              <a:rPr lang="en-GB" altLang="en-US" sz="3300" dirty="0"/>
              <a:t>(</a:t>
            </a:r>
            <a:r>
              <a:rPr lang="en-GB" altLang="en-US" sz="3300" dirty="0" err="1" smtClean="0"/>
              <a:t>Deslauriers</a:t>
            </a:r>
            <a:r>
              <a:rPr lang="en-GB" altLang="en-US" sz="3300" dirty="0" smtClean="0"/>
              <a:t> 2012; Osborn 2015; Neale and Davies 2015a; Ferguson 2016). </a:t>
            </a:r>
            <a:r>
              <a:rPr lang="en-GB" altLang="en-US" sz="3300" dirty="0"/>
              <a:t>Blanket categorisations of fathers or practitioners as ‘good’ or ‘bad’ are not helpful. </a:t>
            </a:r>
            <a:endParaRPr lang="en-GB" altLang="en-US" sz="3300" dirty="0" smtClean="0"/>
          </a:p>
          <a:p>
            <a:pPr marL="548640" lvl="2" indent="-274320">
              <a:buClr>
                <a:schemeClr val="accent3"/>
              </a:buClr>
              <a:buSzPct val="95000"/>
            </a:pPr>
            <a:r>
              <a:rPr lang="en-GB" altLang="en-US" sz="3300" dirty="0" smtClean="0"/>
              <a:t>A </a:t>
            </a:r>
            <a:r>
              <a:rPr lang="en-GB" altLang="en-US" sz="3300" dirty="0"/>
              <a:t>need to tackle these issues at </a:t>
            </a:r>
            <a:r>
              <a:rPr lang="en-GB" altLang="en-US" sz="3300" dirty="0" smtClean="0"/>
              <a:t>institutional </a:t>
            </a:r>
            <a:r>
              <a:rPr lang="en-GB" altLang="en-US" sz="3300" dirty="0"/>
              <a:t>level, e.g. through </a:t>
            </a:r>
            <a:r>
              <a:rPr lang="en-GB" altLang="en-US" sz="3300" b="1" dirty="0" smtClean="0"/>
              <a:t>training and advocacy programmes </a:t>
            </a:r>
            <a:r>
              <a:rPr lang="en-GB" altLang="en-US" sz="3300" dirty="0" smtClean="0"/>
              <a:t> which we have developed in our impact work with practitioners, in collaboration with young fathers (experts by experience) from the Young Dads Collective (</a:t>
            </a:r>
            <a:r>
              <a:rPr lang="en-GB" altLang="en-US" sz="3300" dirty="0" err="1" smtClean="0"/>
              <a:t>Colfer</a:t>
            </a:r>
            <a:r>
              <a:rPr lang="en-GB" altLang="en-US" sz="3300" dirty="0" smtClean="0"/>
              <a:t> et al 2015; Tarrant and Neale 2017).  </a:t>
            </a:r>
            <a:endParaRPr lang="en-GB" altLang="en-US" sz="3300" dirty="0"/>
          </a:p>
        </p:txBody>
      </p:sp>
      <p:sp>
        <p:nvSpPr>
          <p:cNvPr id="4" name="Footer Placeholder 3"/>
          <p:cNvSpPr>
            <a:spLocks noGrp="1"/>
          </p:cNvSpPr>
          <p:nvPr>
            <p:ph type="ftr" sz="quarter" idx="11"/>
          </p:nvPr>
        </p:nvSpPr>
        <p:spPr>
          <a:xfrm>
            <a:off x="2667000" y="6669360"/>
            <a:ext cx="3345160" cy="52115"/>
          </a:xfrm>
        </p:spPr>
        <p:txBody>
          <a:bodyPr/>
          <a:lstStyle/>
          <a:p>
            <a:r>
              <a:rPr lang="en-GB" dirty="0" smtClean="0"/>
              <a:t>r</a:t>
            </a:r>
            <a:endParaRPr lang="en-GB" dirty="0"/>
          </a:p>
        </p:txBody>
      </p:sp>
    </p:spTree>
    <p:extLst>
      <p:ext uri="{BB962C8B-B14F-4D97-AF65-F5344CB8AC3E}">
        <p14:creationId xmlns:p14="http://schemas.microsoft.com/office/powerpoint/2010/main" val="4269028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04088"/>
            <a:ext cx="8291264" cy="708688"/>
          </a:xfrm>
        </p:spPr>
        <p:txBody>
          <a:bodyPr>
            <a:normAutofit fontScale="90000"/>
          </a:bodyPr>
          <a:lstStyle/>
          <a:p>
            <a:r>
              <a:rPr lang="en-GB" dirty="0" smtClean="0"/>
              <a:t>Policy and Practice implications</a:t>
            </a:r>
            <a:endParaRPr lang="en-GB" dirty="0"/>
          </a:p>
        </p:txBody>
      </p:sp>
      <p:sp>
        <p:nvSpPr>
          <p:cNvPr id="3" name="Content Placeholder 2"/>
          <p:cNvSpPr>
            <a:spLocks noGrp="1"/>
          </p:cNvSpPr>
          <p:nvPr>
            <p:ph idx="1"/>
          </p:nvPr>
        </p:nvSpPr>
        <p:spPr>
          <a:xfrm>
            <a:off x="539552" y="1772816"/>
            <a:ext cx="8219256" cy="4623792"/>
          </a:xfrm>
        </p:spPr>
        <p:txBody>
          <a:bodyPr>
            <a:normAutofit fontScale="92500" lnSpcReduction="20000"/>
          </a:bodyPr>
          <a:lstStyle/>
          <a:p>
            <a:pPr marL="274320" lvl="1" indent="-274320">
              <a:buClr>
                <a:schemeClr val="accent3"/>
              </a:buClr>
              <a:buSzPct val="95000"/>
            </a:pPr>
            <a:r>
              <a:rPr lang="en-GB" altLang="en-US" sz="2600" b="1" dirty="0" smtClean="0"/>
              <a:t>3. A </a:t>
            </a:r>
            <a:r>
              <a:rPr lang="en-GB" altLang="en-US" sz="2600" b="1" dirty="0"/>
              <a:t>need to recognise the specialist support needs of vulnerable young fathers</a:t>
            </a:r>
          </a:p>
          <a:p>
            <a:pPr marL="274320" lvl="1" indent="-274320">
              <a:buClr>
                <a:schemeClr val="accent3"/>
              </a:buClr>
              <a:buSzPct val="95000"/>
            </a:pPr>
            <a:r>
              <a:rPr lang="en-GB" altLang="en-US" dirty="0"/>
              <a:t>Has implications for the structure and organisation of service provision, including the balance between generic and specialist support (Reeves 2009; Davies 2016). </a:t>
            </a:r>
            <a:endParaRPr lang="en-GB" altLang="en-US" dirty="0" smtClean="0"/>
          </a:p>
          <a:p>
            <a:pPr marL="274320" lvl="1" indent="-274320">
              <a:buClr>
                <a:schemeClr val="accent3"/>
              </a:buClr>
              <a:buSzPct val="95000"/>
            </a:pPr>
            <a:r>
              <a:rPr lang="en-GB" altLang="en-US" dirty="0" smtClean="0"/>
              <a:t>Specialist  </a:t>
            </a:r>
            <a:r>
              <a:rPr lang="en-GB" altLang="en-US" dirty="0"/>
              <a:t>services can play a significant role in breaking the vicious circle of disengagement and distrust, and can lead the way in brokering a supportive ethos in generic professional </a:t>
            </a:r>
            <a:r>
              <a:rPr lang="en-GB" altLang="en-US" dirty="0" smtClean="0"/>
              <a:t>practice that moves away from a culture of blame.  </a:t>
            </a:r>
            <a:endParaRPr lang="en-GB" altLang="en-US" dirty="0"/>
          </a:p>
          <a:p>
            <a:pPr marL="274320" lvl="1" indent="-274320">
              <a:buClr>
                <a:schemeClr val="accent3"/>
              </a:buClr>
              <a:buSzPct val="95000"/>
            </a:pPr>
            <a:endParaRPr lang="en-GB" altLang="en-US" dirty="0"/>
          </a:p>
          <a:p>
            <a:pPr marL="274320" lvl="1" indent="-274320">
              <a:buClr>
                <a:schemeClr val="accent3"/>
              </a:buClr>
              <a:buSzPct val="95000"/>
            </a:pPr>
            <a:r>
              <a:rPr lang="en-GB" altLang="en-US" dirty="0"/>
              <a:t>Creating a  greater awareness of young fathers, a greater understanding of their needs and </a:t>
            </a:r>
            <a:r>
              <a:rPr lang="en-GB" altLang="en-US" dirty="0" smtClean="0"/>
              <a:t>aspirations, welcoming them as clients of services, is </a:t>
            </a:r>
            <a:r>
              <a:rPr lang="en-GB" altLang="en-US" dirty="0"/>
              <a:t>a vital part of the movement towards a more compassionate social policy.  </a:t>
            </a:r>
          </a:p>
          <a:p>
            <a:pPr marL="274320" lvl="1" indent="-274320">
              <a:buClr>
                <a:schemeClr val="accent3"/>
              </a:buClr>
              <a:buSzPct val="95000"/>
            </a:pPr>
            <a:endParaRPr lang="en-GB" altLang="en-US" dirty="0"/>
          </a:p>
          <a:p>
            <a:endParaRPr lang="en-GB" altLang="en-US" dirty="0"/>
          </a:p>
        </p:txBody>
      </p:sp>
      <p:sp>
        <p:nvSpPr>
          <p:cNvPr id="4" name="Footer Placeholder 3"/>
          <p:cNvSpPr>
            <a:spLocks noGrp="1"/>
          </p:cNvSpPr>
          <p:nvPr>
            <p:ph type="ftr" sz="quarter" idx="11"/>
          </p:nvPr>
        </p:nvSpPr>
        <p:spPr>
          <a:xfrm>
            <a:off x="2627784" y="6669360"/>
            <a:ext cx="3392016" cy="52115"/>
          </a:xfrm>
        </p:spPr>
        <p:txBody>
          <a:bodyPr/>
          <a:lstStyle/>
          <a:p>
            <a:endParaRPr lang="en-GB" dirty="0"/>
          </a:p>
        </p:txBody>
      </p:sp>
    </p:spTree>
    <p:extLst>
      <p:ext uri="{BB962C8B-B14F-4D97-AF65-F5344CB8AC3E}">
        <p14:creationId xmlns:p14="http://schemas.microsoft.com/office/powerpoint/2010/main" val="2192273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35280" cy="504056"/>
          </a:xfrm>
        </p:spPr>
        <p:txBody>
          <a:bodyPr>
            <a:normAutofit fontScale="90000"/>
          </a:bodyPr>
          <a:lstStyle/>
          <a:p>
            <a:r>
              <a:rPr lang="en-GB" dirty="0" smtClean="0"/>
              <a:t>References   </a:t>
            </a:r>
            <a:endParaRPr lang="en-GB" dirty="0"/>
          </a:p>
        </p:txBody>
      </p:sp>
      <p:sp>
        <p:nvSpPr>
          <p:cNvPr id="3" name="Content Placeholder 2"/>
          <p:cNvSpPr>
            <a:spLocks noGrp="1"/>
          </p:cNvSpPr>
          <p:nvPr>
            <p:ph idx="1"/>
          </p:nvPr>
        </p:nvSpPr>
        <p:spPr>
          <a:xfrm>
            <a:off x="179512" y="692696"/>
            <a:ext cx="8507288" cy="5976664"/>
          </a:xfrm>
        </p:spPr>
        <p:txBody>
          <a:bodyPr>
            <a:normAutofit fontScale="85000" lnSpcReduction="20000"/>
          </a:bodyPr>
          <a:lstStyle/>
          <a:p>
            <a:endParaRPr lang="en-GB" dirty="0" smtClean="0"/>
          </a:p>
          <a:p>
            <a:r>
              <a:rPr lang="en-GB" altLang="en-US" sz="2200" dirty="0" err="1" smtClean="0"/>
              <a:t>Colfer</a:t>
            </a:r>
            <a:r>
              <a:rPr lang="en-GB" altLang="en-US" sz="2200" dirty="0" smtClean="0"/>
              <a:t>, S.  et al (2015) ‘ Young dads TV: Digital voices of young fathers’ </a:t>
            </a:r>
            <a:r>
              <a:rPr lang="en-GB" altLang="en-US" sz="2200" i="1" dirty="0" smtClean="0"/>
              <a:t>Families, Relationships and Socie</a:t>
            </a:r>
            <a:r>
              <a:rPr lang="en-GB" altLang="en-US" sz="2200" dirty="0" smtClean="0"/>
              <a:t>ties, 4,2, 339- 345.  </a:t>
            </a:r>
          </a:p>
          <a:p>
            <a:r>
              <a:rPr lang="en-GB" altLang="en-US" sz="2200" dirty="0" smtClean="0"/>
              <a:t>Davies, L. (2016)  ‘</a:t>
            </a:r>
            <a:r>
              <a:rPr lang="en-GB" sz="2200" dirty="0" smtClean="0"/>
              <a:t>Are  young </a:t>
            </a:r>
            <a:r>
              <a:rPr lang="en-GB" sz="2200" dirty="0"/>
              <a:t>fathers “hard to reach”? Understanding the importance of relationship building and service </a:t>
            </a:r>
            <a:r>
              <a:rPr lang="en-GB" sz="2200" dirty="0" smtClean="0"/>
              <a:t>sustainability’,</a:t>
            </a:r>
            <a:r>
              <a:rPr lang="en-GB" sz="2200" dirty="0"/>
              <a:t> </a:t>
            </a:r>
            <a:r>
              <a:rPr lang="en-GB" sz="2200" i="1" dirty="0"/>
              <a:t>Journal of Children's Services,</a:t>
            </a:r>
            <a:r>
              <a:rPr lang="en-GB" sz="2200" dirty="0"/>
              <a:t> </a:t>
            </a:r>
            <a:r>
              <a:rPr lang="en-GB" sz="2200" dirty="0" smtClean="0"/>
              <a:t>2, 4, 317-329.</a:t>
            </a:r>
          </a:p>
          <a:p>
            <a:r>
              <a:rPr lang="en-GB" altLang="en-US" sz="2200" dirty="0" smtClean="0"/>
              <a:t>Davies, L. and Neale, B. (2015) ‘Supporting young fathers: The promise, potential and perils of statutory service provision’ </a:t>
            </a:r>
            <a:r>
              <a:rPr lang="en-GB" altLang="en-US" sz="2200" i="1" dirty="0" smtClean="0"/>
              <a:t>Families, Relationships and Societies,</a:t>
            </a:r>
            <a:r>
              <a:rPr lang="en-GB" altLang="en-US" sz="2200" dirty="0" smtClean="0"/>
              <a:t> 4, 2,  331-338.</a:t>
            </a:r>
          </a:p>
          <a:p>
            <a:r>
              <a:rPr lang="en-GB" altLang="en-US" sz="2200" dirty="0" err="1" smtClean="0"/>
              <a:t>Deslauriers</a:t>
            </a:r>
            <a:r>
              <a:rPr lang="en-GB" altLang="en-US" sz="2200" dirty="0" smtClean="0"/>
              <a:t>, J. </a:t>
            </a:r>
            <a:r>
              <a:rPr lang="en-GB" altLang="en-US" sz="2200" i="1" dirty="0" smtClean="0"/>
              <a:t>et al </a:t>
            </a:r>
            <a:r>
              <a:rPr lang="en-GB" altLang="en-US" sz="2200" dirty="0" smtClean="0"/>
              <a:t>(2012)’ Rethinking services for young fathers’ </a:t>
            </a:r>
            <a:r>
              <a:rPr lang="en-GB" altLang="en-US" sz="2200" i="1" dirty="0" smtClean="0"/>
              <a:t>Fathering, </a:t>
            </a:r>
            <a:r>
              <a:rPr lang="en-GB" altLang="en-US" sz="2200" dirty="0" smtClean="0"/>
              <a:t>10, 1, 66 - 90 </a:t>
            </a:r>
          </a:p>
          <a:p>
            <a:r>
              <a:rPr lang="en-GB" altLang="en-US" sz="2200" dirty="0" smtClean="0"/>
              <a:t>Ferguson, H. (2016) ‘Patterns of engagement and non engagement of  young fathers in early intervention and safeguarding work’, </a:t>
            </a:r>
            <a:r>
              <a:rPr lang="en-GB" altLang="en-US" sz="2200" i="1" dirty="0" smtClean="0"/>
              <a:t>Social Policy and Society</a:t>
            </a:r>
            <a:r>
              <a:rPr lang="en-GB" altLang="en-US" sz="2200" dirty="0" smtClean="0"/>
              <a:t>, 15, 1, 99-111. </a:t>
            </a:r>
          </a:p>
          <a:p>
            <a:r>
              <a:rPr lang="en-GB" altLang="en-US" sz="2200" dirty="0" smtClean="0"/>
              <a:t>Hadley, A. (2014) Teenage pregnancy; Huge progress …  but more to do’ </a:t>
            </a:r>
            <a:r>
              <a:rPr lang="en-GB" altLang="en-US" sz="2200" i="1" dirty="0" smtClean="0"/>
              <a:t>Community Practitioner</a:t>
            </a:r>
            <a:r>
              <a:rPr lang="en-GB" altLang="en-US" sz="2200" dirty="0" smtClean="0"/>
              <a:t>, 87, 6, 44-47. </a:t>
            </a:r>
          </a:p>
          <a:p>
            <a:r>
              <a:rPr lang="en-GB" sz="2200" dirty="0" err="1" smtClean="0"/>
              <a:t>Ladlow</a:t>
            </a:r>
            <a:r>
              <a:rPr lang="en-GB" sz="2200" dirty="0" smtClean="0"/>
              <a:t>, L. and Neale, B. (2016) ‘Risk</a:t>
            </a:r>
            <a:r>
              <a:rPr lang="en-GB" sz="2200" dirty="0"/>
              <a:t>, Resource, Redemption? The Parenting and Custodial Experiences of Young Offender </a:t>
            </a:r>
            <a:r>
              <a:rPr lang="en-GB" sz="2200" dirty="0" smtClean="0"/>
              <a:t>Fathers’, </a:t>
            </a:r>
            <a:r>
              <a:rPr lang="en-GB" sz="2200" i="1" dirty="0" smtClean="0"/>
              <a:t>Social </a:t>
            </a:r>
            <a:r>
              <a:rPr lang="en-GB" sz="2200" i="1" dirty="0"/>
              <a:t>Policy and </a:t>
            </a:r>
            <a:r>
              <a:rPr lang="en-GB" sz="2200" i="1" dirty="0" smtClean="0"/>
              <a:t>Society, </a:t>
            </a:r>
            <a:r>
              <a:rPr lang="en-GB" sz="2200" dirty="0" smtClean="0"/>
              <a:t>15,1,113-127 </a:t>
            </a:r>
          </a:p>
          <a:p>
            <a:r>
              <a:rPr lang="en-GB" sz="2200" dirty="0"/>
              <a:t>Lau Clayton, C. (</a:t>
            </a:r>
            <a:r>
              <a:rPr lang="en-GB" sz="2200" dirty="0" smtClean="0"/>
              <a:t>2018) ‘Young fathers and their perspective of health and well-being; Examples from the ESRC </a:t>
            </a:r>
            <a:r>
              <a:rPr lang="en-GB" sz="2200" i="1" dirty="0" smtClean="0"/>
              <a:t>Following Young Fathers Study’ in </a:t>
            </a:r>
            <a:r>
              <a:rPr lang="en-GB" sz="2200" dirty="0" smtClean="0"/>
              <a:t>F. </a:t>
            </a:r>
            <a:r>
              <a:rPr lang="en-GB" sz="2200" dirty="0" err="1" smtClean="0"/>
              <a:t>Portier</a:t>
            </a:r>
            <a:r>
              <a:rPr lang="en-GB" sz="2200" dirty="0" smtClean="0"/>
              <a:t>-Le </a:t>
            </a:r>
            <a:r>
              <a:rPr lang="en-GB" sz="2200" dirty="0" err="1" smtClean="0"/>
              <a:t>Cocq</a:t>
            </a:r>
            <a:r>
              <a:rPr lang="en-GB" sz="2200" dirty="0" smtClean="0"/>
              <a:t> (ed.) </a:t>
            </a:r>
            <a:r>
              <a:rPr lang="en-GB" sz="2200" i="1" dirty="0" smtClean="0"/>
              <a:t>Fertility, health and lone parenting: European contexts,</a:t>
            </a:r>
            <a:r>
              <a:rPr lang="en-GB" sz="2200" dirty="0" smtClean="0"/>
              <a:t> Oxford, Routledge. 162-179. </a:t>
            </a:r>
            <a:r>
              <a:rPr lang="en-GB" sz="2200" i="1" dirty="0" smtClean="0"/>
              <a:t>   </a:t>
            </a:r>
            <a:endParaRPr lang="en-GB" sz="2200" i="1" dirty="0"/>
          </a:p>
          <a:p>
            <a:endParaRPr lang="en-GB" sz="2200" dirty="0" smtClean="0"/>
          </a:p>
        </p:txBody>
      </p:sp>
      <p:sp>
        <p:nvSpPr>
          <p:cNvPr id="4" name="Footer Placeholder 3"/>
          <p:cNvSpPr>
            <a:spLocks noGrp="1"/>
          </p:cNvSpPr>
          <p:nvPr>
            <p:ph type="ftr" sz="quarter" idx="11"/>
          </p:nvPr>
        </p:nvSpPr>
        <p:spPr>
          <a:xfrm>
            <a:off x="2699792" y="6669360"/>
            <a:ext cx="3320008" cy="52115"/>
          </a:xfrm>
        </p:spPr>
        <p:txBody>
          <a:bodyPr/>
          <a:lstStyle/>
          <a:p>
            <a:endParaRPr lang="en-GB" dirty="0"/>
          </a:p>
        </p:txBody>
      </p:sp>
    </p:spTree>
    <p:extLst>
      <p:ext uri="{BB962C8B-B14F-4D97-AF65-F5344CB8AC3E}">
        <p14:creationId xmlns:p14="http://schemas.microsoft.com/office/powerpoint/2010/main" val="146159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Feckless Young Fathers? </a:t>
            </a:r>
            <a:endParaRPr lang="en-GB" dirty="0"/>
          </a:p>
        </p:txBody>
      </p:sp>
      <p:sp>
        <p:nvSpPr>
          <p:cNvPr id="3" name="Content Placeholder 2"/>
          <p:cNvSpPr>
            <a:spLocks noGrp="1"/>
          </p:cNvSpPr>
          <p:nvPr>
            <p:ph idx="1"/>
          </p:nvPr>
        </p:nvSpPr>
        <p:spPr/>
        <p:txBody>
          <a:bodyPr/>
          <a:lstStyle/>
          <a:p>
            <a:r>
              <a:rPr lang="en-GB" b="1" i="1" dirty="0"/>
              <a:t>I think it's absolutely outrageous that so many young men in our society feel they can go out, get women pregnant, allow them to have children, make them bring them up by themselves, often on benefits, and then just disappear. It is utterly shocking and I hope ... the ministers will get hold of some of these feckless fathers, drag them off, make them work, put them in chains if necessary.</a:t>
            </a:r>
            <a:r>
              <a:rPr lang="en-GB" b="1" dirty="0"/>
              <a:t>... (</a:t>
            </a:r>
            <a:r>
              <a:rPr lang="en-GB" dirty="0"/>
              <a:t>David Davies MP, 12 November 2013, House of Commons; </a:t>
            </a:r>
            <a:r>
              <a:rPr lang="en-GB" dirty="0" err="1"/>
              <a:t>Cornack</a:t>
            </a:r>
            <a:r>
              <a:rPr lang="en-GB" dirty="0"/>
              <a:t>, 2013)</a:t>
            </a:r>
          </a:p>
        </p:txBody>
      </p:sp>
      <p:sp>
        <p:nvSpPr>
          <p:cNvPr id="4" name="Footer Placeholder 3"/>
          <p:cNvSpPr>
            <a:spLocks noGrp="1"/>
          </p:cNvSpPr>
          <p:nvPr>
            <p:ph type="ftr" sz="quarter" idx="11"/>
          </p:nvPr>
        </p:nvSpPr>
        <p:spPr>
          <a:xfrm>
            <a:off x="2699792" y="6669360"/>
            <a:ext cx="3320008" cy="52115"/>
          </a:xfrm>
        </p:spPr>
        <p:txBody>
          <a:bodyPr/>
          <a:lstStyle/>
          <a:p>
            <a:endParaRPr lang="en-GB" dirty="0"/>
          </a:p>
        </p:txBody>
      </p:sp>
    </p:spTree>
    <p:extLst>
      <p:ext uri="{BB962C8B-B14F-4D97-AF65-F5344CB8AC3E}">
        <p14:creationId xmlns:p14="http://schemas.microsoft.com/office/powerpoint/2010/main" val="1527300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579296" cy="504056"/>
          </a:xfrm>
        </p:spPr>
        <p:txBody>
          <a:bodyPr>
            <a:normAutofit fontScale="90000"/>
          </a:bodyPr>
          <a:lstStyle/>
          <a:p>
            <a:r>
              <a:rPr lang="en-GB" dirty="0" smtClean="0"/>
              <a:t>References Continued</a:t>
            </a:r>
            <a:endParaRPr lang="en-GB" dirty="0"/>
          </a:p>
        </p:txBody>
      </p:sp>
      <p:sp>
        <p:nvSpPr>
          <p:cNvPr id="3" name="Content Placeholder 2"/>
          <p:cNvSpPr>
            <a:spLocks noGrp="1"/>
          </p:cNvSpPr>
          <p:nvPr>
            <p:ph idx="1"/>
          </p:nvPr>
        </p:nvSpPr>
        <p:spPr>
          <a:xfrm>
            <a:off x="251520" y="908720"/>
            <a:ext cx="8435280" cy="5949280"/>
          </a:xfrm>
        </p:spPr>
        <p:txBody>
          <a:bodyPr>
            <a:normAutofit fontScale="92500" lnSpcReduction="10000"/>
          </a:bodyPr>
          <a:lstStyle/>
          <a:p>
            <a:r>
              <a:rPr lang="en-GB" sz="2200" dirty="0" smtClean="0"/>
              <a:t>Meek</a:t>
            </a:r>
            <a:r>
              <a:rPr lang="en-GB" sz="2200" dirty="0"/>
              <a:t>, R. (2007) ‘Parenting education for young fathers in prison’ </a:t>
            </a:r>
            <a:r>
              <a:rPr lang="en-GB" sz="2200" i="1" dirty="0"/>
              <a:t>Child and Family Social Work,</a:t>
            </a:r>
            <a:r>
              <a:rPr lang="en-GB" sz="2200" dirty="0"/>
              <a:t> 12, 3, </a:t>
            </a:r>
            <a:r>
              <a:rPr lang="en-GB" sz="2200" dirty="0" smtClean="0"/>
              <a:t>239-47.</a:t>
            </a:r>
          </a:p>
          <a:p>
            <a:r>
              <a:rPr lang="en-GB" sz="2200" dirty="0" smtClean="0"/>
              <a:t>Meek, R. (2011) ‘The parenting possible selves of young fathers in prison’ </a:t>
            </a:r>
            <a:r>
              <a:rPr lang="en-GB" sz="2200" i="1" dirty="0" smtClean="0"/>
              <a:t>Psychology, Crime and Law</a:t>
            </a:r>
            <a:r>
              <a:rPr lang="en-GB" sz="2200" dirty="0" smtClean="0"/>
              <a:t>, 13, 4, 371-82. </a:t>
            </a:r>
            <a:endParaRPr lang="en-GB" sz="2200" dirty="0"/>
          </a:p>
          <a:p>
            <a:r>
              <a:rPr lang="en-GB" sz="2200" dirty="0" smtClean="0"/>
              <a:t>Neale</a:t>
            </a:r>
            <a:r>
              <a:rPr lang="en-GB" sz="2200" dirty="0"/>
              <a:t>, B. (2016) Young </a:t>
            </a:r>
            <a:r>
              <a:rPr lang="en-GB" sz="2200" dirty="0" smtClean="0"/>
              <a:t>Fatherhood: </a:t>
            </a:r>
            <a:r>
              <a:rPr lang="en-GB" sz="2200" dirty="0"/>
              <a:t>Lived experiences and policy </a:t>
            </a:r>
            <a:r>
              <a:rPr lang="en-GB" sz="2200" dirty="0" smtClean="0"/>
              <a:t>challenges  </a:t>
            </a:r>
            <a:r>
              <a:rPr lang="en-GB" sz="2200" dirty="0"/>
              <a:t>(editorial introduction),’ </a:t>
            </a:r>
            <a:r>
              <a:rPr lang="en-GB" sz="2200" i="1" dirty="0"/>
              <a:t>Social Policy and Society</a:t>
            </a:r>
            <a:r>
              <a:rPr lang="en-GB" sz="2200" dirty="0"/>
              <a:t>, 15, 1, 75-83</a:t>
            </a:r>
          </a:p>
          <a:p>
            <a:r>
              <a:rPr lang="en-GB" sz="2200" dirty="0"/>
              <a:t>Neale, B. (2018) </a:t>
            </a:r>
            <a:r>
              <a:rPr lang="en-GB" sz="2200" i="1" dirty="0"/>
              <a:t>What is Qualitative Longitudinal Research? </a:t>
            </a:r>
            <a:r>
              <a:rPr lang="en-GB" sz="2200" dirty="0"/>
              <a:t>London, Bloomsbury. (in press).  </a:t>
            </a:r>
          </a:p>
          <a:p>
            <a:r>
              <a:rPr lang="en-GB" sz="2200" dirty="0"/>
              <a:t>Neale, B. and Davies, L. (</a:t>
            </a:r>
            <a:r>
              <a:rPr lang="en-GB" sz="2200" dirty="0" smtClean="0"/>
              <a:t>2015a) </a:t>
            </a:r>
            <a:r>
              <a:rPr lang="en-GB" sz="2200" i="1" dirty="0"/>
              <a:t>Hard to Reach? Re-thinking support for young fathers, </a:t>
            </a:r>
            <a:r>
              <a:rPr lang="en-GB" sz="2200" dirty="0"/>
              <a:t>FYF briefing paper no. 6. www.followingfathers.leeds.ac.uk/findings </a:t>
            </a:r>
          </a:p>
          <a:p>
            <a:r>
              <a:rPr lang="en-GB" sz="2200" dirty="0" smtClean="0"/>
              <a:t>Neale, B. and Davies, L. (2015b) ‘Editorial: Seeing young fathers in a different way’, </a:t>
            </a:r>
            <a:r>
              <a:rPr lang="en-GB" sz="2200" i="1" dirty="0" smtClean="0"/>
              <a:t>Families, Relationships and Societies</a:t>
            </a:r>
            <a:r>
              <a:rPr lang="en-GB" sz="2200" dirty="0" smtClean="0"/>
              <a:t>, 4, 2, 309-314. </a:t>
            </a:r>
          </a:p>
          <a:p>
            <a:r>
              <a:rPr lang="en-GB" sz="2200" dirty="0" smtClean="0"/>
              <a:t>Neale</a:t>
            </a:r>
            <a:r>
              <a:rPr lang="en-GB" sz="2200" dirty="0"/>
              <a:t>, B. and Davies, L. (2016) ‘Becoming a young breadwinner? The </a:t>
            </a:r>
            <a:r>
              <a:rPr lang="en-GB" sz="2200" dirty="0" smtClean="0"/>
              <a:t> education</a:t>
            </a:r>
            <a:r>
              <a:rPr lang="en-GB" sz="2200" dirty="0"/>
              <a:t>, employment &amp; training trajectories of young fathers,’ </a:t>
            </a:r>
            <a:r>
              <a:rPr lang="en-GB" sz="2200" i="1" dirty="0"/>
              <a:t>Social Policy &amp; Society, 15, 1, 85-98 </a:t>
            </a:r>
            <a:endParaRPr lang="en-GB" sz="2200" i="1" dirty="0" smtClean="0"/>
          </a:p>
          <a:p>
            <a:r>
              <a:rPr lang="en-GB" sz="2400" dirty="0"/>
              <a:t>Neale, B. and </a:t>
            </a:r>
            <a:r>
              <a:rPr lang="en-GB" sz="2400" dirty="0" err="1"/>
              <a:t>Ladlow</a:t>
            </a:r>
            <a:r>
              <a:rPr lang="en-GB" sz="2400" dirty="0"/>
              <a:t>, L. (2015a) </a:t>
            </a:r>
            <a:r>
              <a:rPr lang="en-GB" sz="2400" i="1" dirty="0"/>
              <a:t>Young offender fathers: Risk, resource, redemption? </a:t>
            </a:r>
            <a:r>
              <a:rPr lang="en-GB" sz="2400" dirty="0"/>
              <a:t>FYF Briefing Paper no. 5 </a:t>
            </a:r>
            <a:r>
              <a:rPr lang="en-GB" sz="2400" dirty="0">
                <a:hlinkClick r:id="rId2"/>
              </a:rPr>
              <a:t>www.followingfathers.leeds.ac.uk/findings</a:t>
            </a:r>
            <a:r>
              <a:rPr lang="en-GB" sz="2400" dirty="0"/>
              <a:t>   </a:t>
            </a:r>
            <a:endParaRPr lang="en-GB" sz="2400" i="1" dirty="0"/>
          </a:p>
          <a:p>
            <a:endParaRPr lang="en-GB" sz="2200" i="1" dirty="0"/>
          </a:p>
          <a:p>
            <a:endParaRPr lang="en-GB" dirty="0"/>
          </a:p>
        </p:txBody>
      </p:sp>
      <p:sp>
        <p:nvSpPr>
          <p:cNvPr id="4" name="Footer Placeholder 3"/>
          <p:cNvSpPr>
            <a:spLocks noGrp="1"/>
          </p:cNvSpPr>
          <p:nvPr>
            <p:ph type="ftr" sz="quarter" idx="11"/>
          </p:nvPr>
        </p:nvSpPr>
        <p:spPr>
          <a:xfrm>
            <a:off x="2699792" y="6597352"/>
            <a:ext cx="3352800" cy="365125"/>
          </a:xfrm>
        </p:spPr>
        <p:txBody>
          <a:bodyPr/>
          <a:lstStyle/>
          <a:p>
            <a:endParaRPr lang="en-GB" dirty="0"/>
          </a:p>
        </p:txBody>
      </p:sp>
    </p:spTree>
    <p:extLst>
      <p:ext uri="{BB962C8B-B14F-4D97-AF65-F5344CB8AC3E}">
        <p14:creationId xmlns:p14="http://schemas.microsoft.com/office/powerpoint/2010/main" val="4271328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363272" cy="504056"/>
          </a:xfrm>
        </p:spPr>
        <p:txBody>
          <a:bodyPr>
            <a:normAutofit fontScale="90000"/>
          </a:bodyPr>
          <a:lstStyle/>
          <a:p>
            <a:r>
              <a:rPr lang="en-GB" dirty="0" smtClean="0"/>
              <a:t>References</a:t>
            </a:r>
            <a:endParaRPr lang="en-GB" dirty="0"/>
          </a:p>
        </p:txBody>
      </p:sp>
      <p:sp>
        <p:nvSpPr>
          <p:cNvPr id="3" name="Content Placeholder 2"/>
          <p:cNvSpPr>
            <a:spLocks noGrp="1"/>
          </p:cNvSpPr>
          <p:nvPr>
            <p:ph idx="1"/>
          </p:nvPr>
        </p:nvSpPr>
        <p:spPr>
          <a:xfrm>
            <a:off x="251520" y="692696"/>
            <a:ext cx="8373616" cy="6048672"/>
          </a:xfrm>
        </p:spPr>
        <p:txBody>
          <a:bodyPr>
            <a:normAutofit fontScale="70000" lnSpcReduction="20000"/>
          </a:bodyPr>
          <a:lstStyle/>
          <a:p>
            <a:r>
              <a:rPr lang="en-GB" dirty="0" smtClean="0"/>
              <a:t>Neale</a:t>
            </a:r>
            <a:r>
              <a:rPr lang="en-GB" dirty="0"/>
              <a:t>, B and </a:t>
            </a:r>
            <a:r>
              <a:rPr lang="en-GB" dirty="0" err="1"/>
              <a:t>Ladlow</a:t>
            </a:r>
            <a:r>
              <a:rPr lang="en-GB" dirty="0"/>
              <a:t>, L. (2015b) </a:t>
            </a:r>
            <a:r>
              <a:rPr lang="en-GB" i="1" dirty="0"/>
              <a:t>Finding a place to parent? Housing young fathers</a:t>
            </a:r>
            <a:r>
              <a:rPr lang="en-GB" dirty="0"/>
              <a:t> FYF Briefing Paper no. 7, </a:t>
            </a:r>
            <a:r>
              <a:rPr lang="en-GB" dirty="0">
                <a:hlinkClick r:id="rId2"/>
              </a:rPr>
              <a:t>www.followingfathers.leeds.ac.uk/findings</a:t>
            </a:r>
            <a:r>
              <a:rPr lang="en-GB" dirty="0"/>
              <a:t>   </a:t>
            </a:r>
          </a:p>
          <a:p>
            <a:r>
              <a:rPr lang="en-GB" dirty="0"/>
              <a:t>Neale, B. and Lau Clayton, C. (2014) ‘Young Parenthood and Cross Generational Relationships: The Perspectives of Young Fathers’, in, J. Holland and R. Edwards (eds.) </a:t>
            </a:r>
            <a:r>
              <a:rPr lang="en-GB" i="1" dirty="0"/>
              <a:t>Understanding Families Over Time,</a:t>
            </a:r>
            <a:r>
              <a:rPr lang="en-GB" dirty="0"/>
              <a:t> London: Palgrave. </a:t>
            </a:r>
            <a:endParaRPr lang="en-GB" dirty="0" smtClean="0"/>
          </a:p>
          <a:p>
            <a:r>
              <a:rPr lang="en-GB" dirty="0" smtClean="0"/>
              <a:t>Neale, B. Lau Clayton, C. et al (2015) </a:t>
            </a:r>
            <a:r>
              <a:rPr lang="en-GB" i="1" dirty="0" smtClean="0"/>
              <a:t>Researching the lives of young fathers: The Following Young Fathers study and dataset</a:t>
            </a:r>
            <a:r>
              <a:rPr lang="en-GB" dirty="0" smtClean="0"/>
              <a:t>, FYF Briefing Paper no. 8. </a:t>
            </a:r>
            <a:r>
              <a:rPr lang="en-GB" dirty="0">
                <a:hlinkClick r:id="rId2"/>
              </a:rPr>
              <a:t>www.followingfathers.leeds.ac.uk/findings</a:t>
            </a:r>
            <a:r>
              <a:rPr lang="en-GB" dirty="0"/>
              <a:t> </a:t>
            </a:r>
            <a:endParaRPr lang="en-GB" dirty="0" smtClean="0"/>
          </a:p>
          <a:p>
            <a:r>
              <a:rPr lang="en-GB" dirty="0" smtClean="0"/>
              <a:t>Neale</a:t>
            </a:r>
            <a:r>
              <a:rPr lang="en-GB" dirty="0"/>
              <a:t>, B. and Patrick, R. (2016) </a:t>
            </a:r>
            <a:r>
              <a:rPr lang="en-GB" i="1" dirty="0"/>
              <a:t>Engaged Young Fathers? Gender, Parenthood and the Dynamics of Relationships, </a:t>
            </a:r>
            <a:r>
              <a:rPr lang="en-GB" dirty="0"/>
              <a:t>FYF Working Paper no. </a:t>
            </a:r>
            <a:r>
              <a:rPr lang="en-GB" dirty="0" smtClean="0"/>
              <a:t>1 </a:t>
            </a:r>
            <a:r>
              <a:rPr lang="en-GB" dirty="0">
                <a:hlinkClick r:id="rId2"/>
              </a:rPr>
              <a:t>www.followingfathers.leeds.ac.uk/findings</a:t>
            </a:r>
            <a:r>
              <a:rPr lang="en-GB" dirty="0"/>
              <a:t> </a:t>
            </a:r>
            <a:endParaRPr lang="en-GB" dirty="0" smtClean="0"/>
          </a:p>
          <a:p>
            <a:r>
              <a:rPr lang="en-GB" dirty="0" smtClean="0"/>
              <a:t>Neale, B., Patrick, R. and Lau Clayton, C. (2015) </a:t>
            </a:r>
            <a:r>
              <a:rPr lang="en-GB" i="1" dirty="0" smtClean="0"/>
              <a:t>Becoming a young father: Transitions into early parenthood, </a:t>
            </a:r>
            <a:r>
              <a:rPr lang="en-GB" dirty="0" smtClean="0"/>
              <a:t>FYF Briefing Paper no. 1 </a:t>
            </a:r>
            <a:r>
              <a:rPr lang="en-GB" dirty="0">
                <a:hlinkClick r:id="rId2"/>
              </a:rPr>
              <a:t>www.followingfathers.leeds.ac.uk/findings</a:t>
            </a:r>
            <a:r>
              <a:rPr lang="en-GB" dirty="0"/>
              <a:t> </a:t>
            </a:r>
            <a:endParaRPr lang="en-GB" dirty="0" smtClean="0"/>
          </a:p>
          <a:p>
            <a:r>
              <a:rPr lang="en-GB" dirty="0" smtClean="0"/>
              <a:t>Osborne, M. (2015) ‘Young fathers: Unseen, but not invisible’ </a:t>
            </a:r>
            <a:r>
              <a:rPr lang="en-GB" i="1" dirty="0" smtClean="0"/>
              <a:t>Families, Relationships and Societies, </a:t>
            </a:r>
            <a:r>
              <a:rPr lang="en-GB" dirty="0" smtClean="0"/>
              <a:t>4, 2, 323- 330.  </a:t>
            </a:r>
          </a:p>
          <a:p>
            <a:r>
              <a:rPr lang="en-GB" dirty="0" smtClean="0"/>
              <a:t>Reeves</a:t>
            </a:r>
            <a:r>
              <a:rPr lang="en-GB" dirty="0"/>
              <a:t>, J (2006) ‘Recklessness, rescue </a:t>
            </a:r>
            <a:r>
              <a:rPr lang="en-GB" dirty="0" smtClean="0"/>
              <a:t> and </a:t>
            </a:r>
            <a:r>
              <a:rPr lang="en-GB" dirty="0"/>
              <a:t>responsibility: young men tell their stories of the transition to fatherhood’, </a:t>
            </a:r>
            <a:r>
              <a:rPr lang="en-GB" i="1" dirty="0"/>
              <a:t>Practice (Social Work in Action)</a:t>
            </a:r>
            <a:r>
              <a:rPr lang="en-GB" dirty="0"/>
              <a:t>, 18, 2, 79-90. </a:t>
            </a:r>
          </a:p>
          <a:p>
            <a:r>
              <a:rPr lang="en-GB" dirty="0"/>
              <a:t>Ross, N. et al (2012) ‘The perspectives of young men and their teenage partners on maternity and health services during pregnancy and early parenthood’, </a:t>
            </a:r>
            <a:r>
              <a:rPr lang="en-GB" i="1" dirty="0"/>
              <a:t>Children and Society, </a:t>
            </a:r>
            <a:r>
              <a:rPr lang="en-GB" dirty="0"/>
              <a:t>26, 304-315   </a:t>
            </a:r>
          </a:p>
          <a:p>
            <a:r>
              <a:rPr lang="en-GB" dirty="0" smtClean="0"/>
              <a:t>Tarrant, A. and Neale, B (2017) (</a:t>
            </a:r>
            <a:r>
              <a:rPr lang="en-GB" dirty="0" err="1" smtClean="0"/>
              <a:t>eds</a:t>
            </a:r>
            <a:r>
              <a:rPr lang="en-GB" dirty="0" smtClean="0"/>
              <a:t>) </a:t>
            </a:r>
            <a:r>
              <a:rPr lang="en-GB" i="1" dirty="0" smtClean="0"/>
              <a:t>Learning to support young dads: Project report for the </a:t>
            </a:r>
            <a:r>
              <a:rPr lang="en-GB" b="1" i="1" dirty="0" smtClean="0"/>
              <a:t>Responding to Young Fathers in a Different Way</a:t>
            </a:r>
            <a:r>
              <a:rPr lang="en-GB" i="1" dirty="0" smtClean="0"/>
              <a:t> Impact Initiativ</a:t>
            </a:r>
            <a:r>
              <a:rPr lang="en-GB" dirty="0" smtClean="0"/>
              <a:t>e</a:t>
            </a:r>
            <a:r>
              <a:rPr lang="en-GB" dirty="0">
                <a:hlinkClick r:id="rId2"/>
              </a:rPr>
              <a:t>www.followingfathers.leeds.ac.uk/findings</a:t>
            </a:r>
            <a:r>
              <a:rPr lang="en-GB" dirty="0"/>
              <a:t> </a:t>
            </a:r>
          </a:p>
          <a:p>
            <a:endParaRPr lang="en-GB" dirty="0"/>
          </a:p>
          <a:p>
            <a:endParaRPr lang="en-GB" dirty="0"/>
          </a:p>
        </p:txBody>
      </p:sp>
      <p:sp>
        <p:nvSpPr>
          <p:cNvPr id="4" name="Footer Placeholder 3"/>
          <p:cNvSpPr>
            <a:spLocks noGrp="1"/>
          </p:cNvSpPr>
          <p:nvPr>
            <p:ph type="ftr" sz="quarter" idx="11"/>
          </p:nvPr>
        </p:nvSpPr>
        <p:spPr>
          <a:xfrm>
            <a:off x="2627784" y="6669360"/>
            <a:ext cx="3392016" cy="52115"/>
          </a:xfrm>
        </p:spPr>
        <p:txBody>
          <a:bodyPr/>
          <a:lstStyle/>
          <a:p>
            <a:endParaRPr lang="en-GB" dirty="0"/>
          </a:p>
        </p:txBody>
      </p:sp>
    </p:spTree>
    <p:extLst>
      <p:ext uri="{BB962C8B-B14F-4D97-AF65-F5344CB8AC3E}">
        <p14:creationId xmlns:p14="http://schemas.microsoft.com/office/powerpoint/2010/main" val="2874413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Following young fathers </a:t>
            </a:r>
            <a:endParaRPr lang="en-GB" dirty="0"/>
          </a:p>
        </p:txBody>
      </p:sp>
      <p:sp>
        <p:nvSpPr>
          <p:cNvPr id="3" name="Content Placeholder 2"/>
          <p:cNvSpPr>
            <a:spLocks noGrp="1"/>
          </p:cNvSpPr>
          <p:nvPr>
            <p:ph idx="1"/>
          </p:nvPr>
        </p:nvSpPr>
        <p:spPr/>
        <p:txBody>
          <a:bodyPr>
            <a:normAutofit fontScale="77500" lnSpcReduction="20000"/>
          </a:bodyPr>
          <a:lstStyle/>
          <a:p>
            <a:r>
              <a:rPr lang="en-GB" b="1" dirty="0" smtClean="0"/>
              <a:t>Research team:</a:t>
            </a:r>
          </a:p>
          <a:p>
            <a:endParaRPr lang="en-GB" dirty="0"/>
          </a:p>
          <a:p>
            <a:r>
              <a:rPr lang="en-GB" dirty="0" smtClean="0"/>
              <a:t>Professor Bren Neale</a:t>
            </a:r>
          </a:p>
          <a:p>
            <a:r>
              <a:rPr lang="en-GB" dirty="0" err="1" smtClean="0"/>
              <a:t>Dr.</a:t>
            </a:r>
            <a:r>
              <a:rPr lang="en-GB" dirty="0" smtClean="0"/>
              <a:t> Carmen Lau Clayton</a:t>
            </a:r>
          </a:p>
          <a:p>
            <a:r>
              <a:rPr lang="en-GB" dirty="0" err="1" smtClean="0"/>
              <a:t>Dr.</a:t>
            </a:r>
            <a:r>
              <a:rPr lang="en-GB" dirty="0" smtClean="0"/>
              <a:t> Laura Davies</a:t>
            </a:r>
          </a:p>
          <a:p>
            <a:r>
              <a:rPr lang="en-GB" dirty="0" err="1" smtClean="0"/>
              <a:t>Linzi</a:t>
            </a:r>
            <a:r>
              <a:rPr lang="en-GB" dirty="0" smtClean="0"/>
              <a:t> </a:t>
            </a:r>
            <a:r>
              <a:rPr lang="en-GB" dirty="0" err="1" smtClean="0"/>
              <a:t>Ladlow</a:t>
            </a:r>
            <a:endParaRPr lang="en-GB" dirty="0" smtClean="0"/>
          </a:p>
          <a:p>
            <a:endParaRPr lang="en-GB" dirty="0"/>
          </a:p>
          <a:p>
            <a:r>
              <a:rPr lang="en-GB" b="1" dirty="0" smtClean="0"/>
              <a:t>Affiliated projects :</a:t>
            </a:r>
          </a:p>
          <a:p>
            <a:r>
              <a:rPr lang="en-GB" dirty="0" err="1" smtClean="0"/>
              <a:t>Dr.</a:t>
            </a:r>
            <a:r>
              <a:rPr lang="en-GB" dirty="0" smtClean="0"/>
              <a:t> Anna Tarrant (</a:t>
            </a:r>
            <a:r>
              <a:rPr lang="en-GB" dirty="0" err="1" smtClean="0"/>
              <a:t>Leverhulme</a:t>
            </a:r>
            <a:r>
              <a:rPr lang="en-GB" dirty="0" smtClean="0"/>
              <a:t> fellowship) </a:t>
            </a:r>
          </a:p>
          <a:p>
            <a:r>
              <a:rPr lang="en-GB" dirty="0" err="1" smtClean="0"/>
              <a:t>Linzi</a:t>
            </a:r>
            <a:r>
              <a:rPr lang="en-GB" dirty="0" smtClean="0"/>
              <a:t> </a:t>
            </a:r>
            <a:r>
              <a:rPr lang="en-GB" dirty="0" err="1" smtClean="0"/>
              <a:t>Ladlow</a:t>
            </a:r>
            <a:r>
              <a:rPr lang="en-GB" dirty="0" smtClean="0"/>
              <a:t> (Doctoral studentship on young parents </a:t>
            </a:r>
            <a:r>
              <a:rPr lang="en-GB" smtClean="0"/>
              <a:t>and housing)</a:t>
            </a:r>
            <a:endParaRPr lang="en-GB" dirty="0" smtClean="0"/>
          </a:p>
          <a:p>
            <a:endParaRPr lang="en-GB" dirty="0"/>
          </a:p>
          <a:p>
            <a:r>
              <a:rPr lang="en-GB" dirty="0" smtClean="0"/>
              <a:t>For full details of the study and outputs see the FYF website: </a:t>
            </a:r>
            <a:r>
              <a:rPr lang="en-GB" dirty="0" smtClean="0">
                <a:hlinkClick r:id="rId2"/>
              </a:rPr>
              <a:t>www.followingfathers.leeds.ac.uk/findingsandpublications.</a:t>
            </a:r>
            <a:r>
              <a:rPr lang="en-GB" dirty="0" smtClean="0"/>
              <a:t>     </a:t>
            </a:r>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1590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636680"/>
          </a:xfrm>
        </p:spPr>
        <p:txBody>
          <a:bodyPr>
            <a:normAutofit fontScale="90000"/>
          </a:bodyPr>
          <a:lstStyle/>
          <a:p>
            <a:r>
              <a:rPr lang="en-GB" dirty="0" smtClean="0"/>
              <a:t>A pervasive view </a:t>
            </a:r>
            <a:endParaRPr lang="en-GB" dirty="0"/>
          </a:p>
        </p:txBody>
      </p:sp>
      <p:sp>
        <p:nvSpPr>
          <p:cNvPr id="3" name="Content Placeholder 2"/>
          <p:cNvSpPr>
            <a:spLocks noGrp="1"/>
          </p:cNvSpPr>
          <p:nvPr>
            <p:ph idx="1"/>
          </p:nvPr>
        </p:nvSpPr>
        <p:spPr>
          <a:xfrm>
            <a:off x="395536" y="1767007"/>
            <a:ext cx="8291264" cy="4557593"/>
          </a:xfrm>
        </p:spPr>
        <p:txBody>
          <a:bodyPr>
            <a:normAutofit/>
          </a:bodyPr>
          <a:lstStyle/>
          <a:p>
            <a:r>
              <a:rPr lang="en-GB" b="1" i="1" dirty="0"/>
              <a:t>[B]</a:t>
            </a:r>
            <a:r>
              <a:rPr lang="en-GB" b="1" i="1" dirty="0" err="1"/>
              <a:t>ecause</a:t>
            </a:r>
            <a:r>
              <a:rPr lang="en-GB" b="1" i="1" dirty="0"/>
              <a:t> you’re young parents, you don’t tend to get the respect. I mean, I remember a nurse coming in and saying to us, ‘oh, have you got a social worker coming in or </a:t>
            </a:r>
            <a:r>
              <a:rPr lang="en-GB" b="1" i="1" dirty="0" smtClean="0"/>
              <a:t>something?’ </a:t>
            </a:r>
            <a:r>
              <a:rPr lang="en-GB" b="1" i="1" dirty="0"/>
              <a:t>I turned round </a:t>
            </a:r>
            <a:r>
              <a:rPr lang="en-GB" b="1" i="1" dirty="0" smtClean="0"/>
              <a:t>[and] </a:t>
            </a:r>
            <a:r>
              <a:rPr lang="en-GB" b="1" i="1" dirty="0"/>
              <a:t>just said, ‘I don’t know why they’d be coming to </a:t>
            </a:r>
            <a:r>
              <a:rPr lang="en-GB" b="1" i="1" dirty="0" smtClean="0"/>
              <a:t>see </a:t>
            </a:r>
            <a:r>
              <a:rPr lang="en-GB" b="1" i="1" dirty="0"/>
              <a:t>me! … I’m not some scumbag that’s just having kids willy-nilly, here there and everywhere. I’m not from the estates round here.’ … In the heat of the moment, it just came out. </a:t>
            </a:r>
            <a:r>
              <a:rPr lang="en-GB" dirty="0"/>
              <a:t>(Tommy, aged 22, middle-income, formerly married, ante-natal care) </a:t>
            </a:r>
          </a:p>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Rectangle 4"/>
          <p:cNvSpPr/>
          <p:nvPr/>
        </p:nvSpPr>
        <p:spPr>
          <a:xfrm>
            <a:off x="2286000" y="1582341"/>
            <a:ext cx="4572000" cy="369332"/>
          </a:xfrm>
          <a:prstGeom prst="rect">
            <a:avLst/>
          </a:prstGeom>
        </p:spPr>
        <p:txBody>
          <a:bodyPr>
            <a:spAutoFit/>
          </a:bodyPr>
          <a:lstStyle/>
          <a:p>
            <a:r>
              <a:rPr lang="en-GB" dirty="0" smtClean="0"/>
              <a:t>…</a:t>
            </a:r>
            <a:endParaRPr lang="en-GB" dirty="0"/>
          </a:p>
        </p:txBody>
      </p:sp>
    </p:spTree>
    <p:extLst>
      <p:ext uri="{BB962C8B-B14F-4D97-AF65-F5344CB8AC3E}">
        <p14:creationId xmlns:p14="http://schemas.microsoft.com/office/powerpoint/2010/main" val="17582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Hard to reach? Disengaged?</a:t>
            </a:r>
            <a:endParaRPr lang="en-GB" dirty="0"/>
          </a:p>
        </p:txBody>
      </p:sp>
      <p:sp>
        <p:nvSpPr>
          <p:cNvPr id="3" name="Content Placeholder 2"/>
          <p:cNvSpPr>
            <a:spLocks noGrp="1"/>
          </p:cNvSpPr>
          <p:nvPr>
            <p:ph idx="1"/>
          </p:nvPr>
        </p:nvSpPr>
        <p:spPr/>
        <p:txBody>
          <a:bodyPr>
            <a:normAutofit fontScale="92500"/>
          </a:bodyPr>
          <a:lstStyle/>
          <a:p>
            <a:r>
              <a:rPr lang="en-GB" dirty="0" smtClean="0"/>
              <a:t>‘</a:t>
            </a:r>
            <a:r>
              <a:rPr lang="en-GB" b="1" i="1" dirty="0" smtClean="0"/>
              <a:t>They do not push themselves to the front of the queue to be engaged by professionals. They will often do the opposite and make themselves scarce’ </a:t>
            </a:r>
            <a:r>
              <a:rPr lang="en-GB" dirty="0" smtClean="0"/>
              <a:t>(Nicholl et al 1999: 4). </a:t>
            </a:r>
          </a:p>
          <a:p>
            <a:r>
              <a:rPr lang="en-GB" dirty="0" smtClean="0"/>
              <a:t>‘</a:t>
            </a:r>
            <a:r>
              <a:rPr lang="en-GB" b="1" i="1" dirty="0" smtClean="0"/>
              <a:t>For some reason … young men are … not standoffish, but frightened of services’ </a:t>
            </a:r>
            <a:r>
              <a:rPr lang="en-GB" dirty="0" smtClean="0"/>
              <a:t>(Young parent specialist, Connexions employment service, FYF dataset). </a:t>
            </a:r>
          </a:p>
          <a:p>
            <a:pPr algn="just"/>
            <a:r>
              <a:rPr lang="en-GB" dirty="0" smtClean="0"/>
              <a:t>‘</a:t>
            </a:r>
            <a:r>
              <a:rPr lang="en-GB" b="1" i="1" dirty="0" smtClean="0"/>
              <a:t>I said to [the] midwife, ‘how come you never address me? … it’s always my girlfriend. And I’m left in the dark’. … She just said, ‘Its easier, … and she’s mum after all</a:t>
            </a:r>
            <a:r>
              <a:rPr lang="en-GB" i="1" dirty="0" smtClean="0"/>
              <a:t>’ </a:t>
            </a:r>
            <a:r>
              <a:rPr lang="en-GB" dirty="0" smtClean="0"/>
              <a:t>(Jason, ante-natal services). </a:t>
            </a:r>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267462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04088"/>
            <a:ext cx="8219256" cy="708688"/>
          </a:xfrm>
        </p:spPr>
        <p:txBody>
          <a:bodyPr>
            <a:normAutofit fontScale="90000"/>
          </a:bodyPr>
          <a:lstStyle/>
          <a:p>
            <a:r>
              <a:rPr lang="en-GB" dirty="0" smtClean="0"/>
              <a:t>Dominant perceptions </a:t>
            </a:r>
            <a:endParaRPr lang="en-GB" dirty="0"/>
          </a:p>
        </p:txBody>
      </p:sp>
      <p:sp>
        <p:nvSpPr>
          <p:cNvPr id="3" name="Content Placeholder 2"/>
          <p:cNvSpPr>
            <a:spLocks noGrp="1"/>
          </p:cNvSpPr>
          <p:nvPr>
            <p:ph idx="1"/>
          </p:nvPr>
        </p:nvSpPr>
        <p:spPr>
          <a:xfrm>
            <a:off x="467544" y="1556792"/>
            <a:ext cx="8219256" cy="5040560"/>
          </a:xfrm>
        </p:spPr>
        <p:txBody>
          <a:bodyPr>
            <a:normAutofit fontScale="92500" lnSpcReduction="20000"/>
          </a:bodyPr>
          <a:lstStyle/>
          <a:p>
            <a:r>
              <a:rPr lang="en-GB" b="1" dirty="0" smtClean="0"/>
              <a:t>Feckless </a:t>
            </a:r>
            <a:r>
              <a:rPr lang="en-GB" dirty="0" smtClean="0"/>
              <a:t>(irresponsible and uninterested in their child)</a:t>
            </a:r>
          </a:p>
          <a:p>
            <a:r>
              <a:rPr lang="en-GB" b="1" dirty="0" smtClean="0"/>
              <a:t>Hard to reach </a:t>
            </a:r>
            <a:r>
              <a:rPr lang="en-GB" dirty="0" smtClean="0"/>
              <a:t>(a pejorative view) </a:t>
            </a:r>
          </a:p>
          <a:p>
            <a:r>
              <a:rPr lang="en-GB" b="1" dirty="0" smtClean="0"/>
              <a:t>From ‘troubled’ backgrounds and may pose a threat to a child</a:t>
            </a:r>
          </a:p>
          <a:p>
            <a:r>
              <a:rPr lang="en-GB" b="1" dirty="0" smtClean="0"/>
              <a:t>Subordinate to the mothers </a:t>
            </a:r>
            <a:r>
              <a:rPr lang="en-GB" dirty="0" smtClean="0"/>
              <a:t>(the dominance of the mother-child dyad)</a:t>
            </a:r>
          </a:p>
          <a:p>
            <a:endParaRPr lang="en-GB" dirty="0"/>
          </a:p>
          <a:p>
            <a:r>
              <a:rPr lang="en-GB" dirty="0" smtClean="0"/>
              <a:t>This raises some issues that we sought to address in our study: </a:t>
            </a:r>
          </a:p>
          <a:p>
            <a:endParaRPr lang="en-GB" dirty="0"/>
          </a:p>
          <a:p>
            <a:pPr lvl="1"/>
            <a:r>
              <a:rPr lang="en-GB" dirty="0" smtClean="0"/>
              <a:t>Are young fathers feckless? Does this label apply to all young men?  </a:t>
            </a:r>
          </a:p>
          <a:p>
            <a:pPr lvl="1"/>
            <a:r>
              <a:rPr lang="en-GB" dirty="0" smtClean="0"/>
              <a:t>Are they ‘hard to reach’, or are services ‘hard to access’?  </a:t>
            </a:r>
          </a:p>
          <a:p>
            <a:pPr lvl="1"/>
            <a:r>
              <a:rPr lang="en-GB" dirty="0" smtClean="0"/>
              <a:t>Are these dominant perceptions of young fathers warranted? Or should we see them in a different way?  </a:t>
            </a:r>
          </a:p>
          <a:p>
            <a:endParaRPr lang="en-GB" dirty="0"/>
          </a:p>
        </p:txBody>
      </p:sp>
      <p:sp>
        <p:nvSpPr>
          <p:cNvPr id="4" name="Footer Placeholder 3"/>
          <p:cNvSpPr>
            <a:spLocks noGrp="1"/>
          </p:cNvSpPr>
          <p:nvPr>
            <p:ph type="ftr" sz="quarter" idx="11"/>
          </p:nvPr>
        </p:nvSpPr>
        <p:spPr>
          <a:xfrm>
            <a:off x="2627784" y="6597352"/>
            <a:ext cx="3392016" cy="124123"/>
          </a:xfrm>
        </p:spPr>
        <p:txBody>
          <a:bodyPr/>
          <a:lstStyle/>
          <a:p>
            <a:endParaRPr lang="en-GB" dirty="0"/>
          </a:p>
        </p:txBody>
      </p:sp>
    </p:spTree>
    <p:extLst>
      <p:ext uri="{BB962C8B-B14F-4D97-AF65-F5344CB8AC3E}">
        <p14:creationId xmlns:p14="http://schemas.microsoft.com/office/powerpoint/2010/main" val="1768776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435280" cy="648072"/>
          </a:xfrm>
        </p:spPr>
        <p:txBody>
          <a:bodyPr>
            <a:normAutofit fontScale="90000"/>
          </a:bodyPr>
          <a:lstStyle/>
          <a:p>
            <a:r>
              <a:rPr lang="en-GB" dirty="0" smtClean="0"/>
              <a:t> </a:t>
            </a:r>
            <a:br>
              <a:rPr lang="en-GB" dirty="0" smtClean="0"/>
            </a:br>
            <a:r>
              <a:rPr lang="en-GB" dirty="0"/>
              <a:t/>
            </a:r>
            <a:br>
              <a:rPr lang="en-GB" dirty="0"/>
            </a:br>
            <a:r>
              <a:rPr lang="en-GB" dirty="0" smtClean="0"/>
              <a:t/>
            </a:r>
            <a:br>
              <a:rPr lang="en-GB" dirty="0" smtClean="0"/>
            </a:br>
            <a:r>
              <a:rPr lang="en-GB" dirty="0" smtClean="0"/>
              <a:t>Following Young Fathers Study</a:t>
            </a:r>
            <a:endParaRPr lang="en-GB" dirty="0"/>
          </a:p>
        </p:txBody>
      </p:sp>
      <p:sp>
        <p:nvSpPr>
          <p:cNvPr id="3" name="Content Placeholder 2"/>
          <p:cNvSpPr>
            <a:spLocks noGrp="1"/>
          </p:cNvSpPr>
          <p:nvPr>
            <p:ph idx="1"/>
          </p:nvPr>
        </p:nvSpPr>
        <p:spPr>
          <a:xfrm>
            <a:off x="251520" y="1052736"/>
            <a:ext cx="8435280" cy="5904656"/>
          </a:xfrm>
        </p:spPr>
        <p:txBody>
          <a:bodyPr>
            <a:normAutofit fontScale="77500" lnSpcReduction="20000"/>
          </a:bodyPr>
          <a:lstStyle/>
          <a:p>
            <a:r>
              <a:rPr lang="en-GB" sz="2800" b="1" dirty="0" smtClean="0"/>
              <a:t>Five year study, </a:t>
            </a:r>
            <a:r>
              <a:rPr lang="en-GB" dirty="0" smtClean="0"/>
              <a:t>two phases of ESRC funding: 2010- 2015 (full details of study design, methods, and dataset in Neale, Lau Clayton et al 2015). </a:t>
            </a:r>
          </a:p>
          <a:p>
            <a:endParaRPr lang="en-GB" dirty="0" smtClean="0"/>
          </a:p>
          <a:p>
            <a:r>
              <a:rPr lang="en-GB" sz="2800" b="1" dirty="0" smtClean="0"/>
              <a:t>Aims</a:t>
            </a:r>
            <a:r>
              <a:rPr lang="en-GB" sz="2800" dirty="0" smtClean="0"/>
              <a:t> </a:t>
            </a:r>
          </a:p>
          <a:p>
            <a:r>
              <a:rPr lang="en-GB" dirty="0" smtClean="0"/>
              <a:t>to explore the lived experiences and support needs of young fathers (under the age of 25, a quarter of whom are in their teens, the majority from disadvantaged backgrounds). </a:t>
            </a:r>
          </a:p>
          <a:p>
            <a:r>
              <a:rPr lang="en-GB" dirty="0" smtClean="0"/>
              <a:t>To explore the factors that shape lives across the micro-macro plane, from personal and interpersonal lives to wider familial, institutional and structural factors. </a:t>
            </a:r>
          </a:p>
          <a:p>
            <a:endParaRPr lang="en-GB" b="1" dirty="0" smtClean="0"/>
          </a:p>
          <a:p>
            <a:r>
              <a:rPr lang="en-GB" sz="2800" b="1" dirty="0" smtClean="0"/>
              <a:t>Rationale</a:t>
            </a:r>
            <a:r>
              <a:rPr lang="en-GB" sz="2800" dirty="0" smtClean="0"/>
              <a:t> </a:t>
            </a:r>
          </a:p>
          <a:p>
            <a:r>
              <a:rPr lang="en-GB" dirty="0" smtClean="0"/>
              <a:t>High rates of teen parenthood in the UK; Gap in evidence on young fathers: policy focus on young mothers (Ten year teenage pregnancy strategy). </a:t>
            </a:r>
          </a:p>
          <a:p>
            <a:r>
              <a:rPr lang="en-GB" dirty="0" smtClean="0"/>
              <a:t>Lack of dynamic research that can discern life course processes, how and why events unfold for particular groups in particular contexts of change, and that can discern how lives are lived as well as narrated over time (Neale 2018).  </a:t>
            </a:r>
          </a:p>
          <a:p>
            <a:endParaRPr lang="en-GB" dirty="0" smtClean="0"/>
          </a:p>
          <a:p>
            <a:endParaRPr lang="en-GB" dirty="0" smtClean="0"/>
          </a:p>
          <a:p>
            <a:pPr marL="0" indent="0">
              <a:buNone/>
            </a:pPr>
            <a:endParaRPr lang="en-GB" dirty="0" smtClean="0"/>
          </a:p>
        </p:txBody>
      </p:sp>
      <p:sp>
        <p:nvSpPr>
          <p:cNvPr id="4" name="Footer Placeholder 3"/>
          <p:cNvSpPr>
            <a:spLocks noGrp="1"/>
          </p:cNvSpPr>
          <p:nvPr>
            <p:ph type="ftr" sz="quarter" idx="11"/>
          </p:nvPr>
        </p:nvSpPr>
        <p:spPr>
          <a:xfrm flipV="1">
            <a:off x="5436096" y="6721475"/>
            <a:ext cx="583704" cy="45719"/>
          </a:xfrm>
        </p:spPr>
        <p:txBody>
          <a:bodyPr/>
          <a:lstStyle/>
          <a:p>
            <a:endParaRPr lang="en-GB" dirty="0"/>
          </a:p>
        </p:txBody>
      </p:sp>
    </p:spTree>
    <p:extLst>
      <p:ext uri="{BB962C8B-B14F-4D97-AF65-F5344CB8AC3E}">
        <p14:creationId xmlns:p14="http://schemas.microsoft.com/office/powerpoint/2010/main" val="215697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91264" cy="720080"/>
          </a:xfrm>
        </p:spPr>
        <p:txBody>
          <a:bodyPr>
            <a:normAutofit fontScale="90000"/>
          </a:bodyPr>
          <a:lstStyle/>
          <a:p>
            <a:r>
              <a:rPr lang="en-GB" dirty="0" smtClean="0"/>
              <a:t>Qualitative Longitudinal Design  </a:t>
            </a:r>
            <a:endParaRPr lang="en-GB" dirty="0"/>
          </a:p>
        </p:txBody>
      </p:sp>
      <p:sp>
        <p:nvSpPr>
          <p:cNvPr id="3" name="Content Placeholder 2"/>
          <p:cNvSpPr>
            <a:spLocks noGrp="1"/>
          </p:cNvSpPr>
          <p:nvPr>
            <p:ph idx="1"/>
          </p:nvPr>
        </p:nvSpPr>
        <p:spPr>
          <a:xfrm>
            <a:off x="251520" y="1196752"/>
            <a:ext cx="8435280" cy="5472608"/>
          </a:xfrm>
        </p:spPr>
        <p:txBody>
          <a:bodyPr>
            <a:normAutofit fontScale="77500" lnSpcReduction="20000"/>
          </a:bodyPr>
          <a:lstStyle/>
          <a:p>
            <a:pPr lvl="1"/>
            <a:r>
              <a:rPr lang="en-GB" b="1" dirty="0" smtClean="0"/>
              <a:t>Sample</a:t>
            </a:r>
            <a:r>
              <a:rPr lang="en-GB" b="1" dirty="0"/>
              <a:t>:  31 young men </a:t>
            </a:r>
            <a:r>
              <a:rPr lang="en-GB" dirty="0"/>
              <a:t>from </a:t>
            </a:r>
            <a:r>
              <a:rPr lang="en-GB" dirty="0" smtClean="0"/>
              <a:t>a northern industrial city, from varied </a:t>
            </a:r>
            <a:r>
              <a:rPr lang="en-GB" dirty="0"/>
              <a:t>backgrounds, 10 </a:t>
            </a:r>
            <a:r>
              <a:rPr lang="en-GB" dirty="0" smtClean="0"/>
              <a:t>living in poverty, </a:t>
            </a:r>
            <a:r>
              <a:rPr lang="en-GB" dirty="0"/>
              <a:t>age range: 13-24 </a:t>
            </a:r>
            <a:r>
              <a:rPr lang="en-GB" dirty="0" smtClean="0"/>
              <a:t> at </a:t>
            </a:r>
            <a:r>
              <a:rPr lang="en-GB" dirty="0"/>
              <a:t>time of conception. 12 young men recruited for phase one (2010/11) and sample boost with extra 19 young men for phase two (2012-14</a:t>
            </a:r>
            <a:r>
              <a:rPr lang="en-GB" dirty="0" smtClean="0"/>
              <a:t>). </a:t>
            </a:r>
            <a:r>
              <a:rPr lang="en-GB" dirty="0"/>
              <a:t>Recruited via </a:t>
            </a:r>
            <a:r>
              <a:rPr lang="en-GB" dirty="0" smtClean="0"/>
              <a:t>varied service </a:t>
            </a:r>
            <a:r>
              <a:rPr lang="en-GB" dirty="0"/>
              <a:t>providers and HE institutions. </a:t>
            </a:r>
            <a:r>
              <a:rPr lang="en-GB" dirty="0" smtClean="0"/>
              <a:t>Most young men were single and not living with their child.</a:t>
            </a:r>
            <a:r>
              <a:rPr lang="en-GB" dirty="0"/>
              <a:t> </a:t>
            </a:r>
          </a:p>
          <a:p>
            <a:pPr lvl="1"/>
            <a:r>
              <a:rPr lang="en-GB" b="1" dirty="0" smtClean="0"/>
              <a:t>Core sample</a:t>
            </a:r>
            <a:r>
              <a:rPr lang="en-GB" dirty="0" smtClean="0"/>
              <a:t>: up </a:t>
            </a:r>
            <a:r>
              <a:rPr lang="en-GB" dirty="0"/>
              <a:t>to five waves of interviews over four </a:t>
            </a:r>
            <a:r>
              <a:rPr lang="en-GB" dirty="0" smtClean="0"/>
              <a:t>years; </a:t>
            </a:r>
            <a:r>
              <a:rPr lang="en-GB" b="1" dirty="0" smtClean="0"/>
              <a:t>boosted samp</a:t>
            </a:r>
            <a:r>
              <a:rPr lang="en-GB" dirty="0" smtClean="0"/>
              <a:t>le, in most cases, two </a:t>
            </a:r>
            <a:r>
              <a:rPr lang="en-GB" dirty="0"/>
              <a:t>waves over two </a:t>
            </a:r>
            <a:r>
              <a:rPr lang="en-GB" dirty="0" smtClean="0"/>
              <a:t>years.  </a:t>
            </a:r>
          </a:p>
          <a:p>
            <a:pPr lvl="1"/>
            <a:r>
              <a:rPr lang="en-GB" b="1" dirty="0" smtClean="0"/>
              <a:t>Methods</a:t>
            </a:r>
            <a:r>
              <a:rPr lang="en-GB" dirty="0"/>
              <a:t>: Qualitative longitudinal tracking of the young men through time, using focus groups, </a:t>
            </a:r>
            <a:r>
              <a:rPr lang="en-GB" dirty="0" smtClean="0"/>
              <a:t>repeated, in-depth, biographical</a:t>
            </a:r>
            <a:r>
              <a:rPr lang="en-GB" dirty="0"/>
              <a:t>, participatory  and recursive interviewing (Neale 2018</a:t>
            </a:r>
            <a:r>
              <a:rPr lang="en-GB" dirty="0" smtClean="0"/>
              <a:t>). Over 7,000 pages of transcripts. </a:t>
            </a:r>
          </a:p>
          <a:p>
            <a:pPr lvl="1"/>
            <a:r>
              <a:rPr lang="en-GB" b="1" dirty="0" smtClean="0"/>
              <a:t>Pathway </a:t>
            </a:r>
            <a:r>
              <a:rPr lang="en-GB" b="1" dirty="0"/>
              <a:t>analysis: </a:t>
            </a:r>
            <a:r>
              <a:rPr lang="en-GB" dirty="0"/>
              <a:t>construction </a:t>
            </a:r>
            <a:r>
              <a:rPr lang="en-GB" dirty="0" smtClean="0"/>
              <a:t>of varied pathways (relational, educational, employment, housing). Within-case and comparative cross- case analysis to reveal varied factors that influenced these journeys. </a:t>
            </a:r>
            <a:endParaRPr lang="en-GB" dirty="0"/>
          </a:p>
          <a:p>
            <a:pPr lvl="1"/>
            <a:r>
              <a:rPr lang="en-GB" b="1" dirty="0" smtClean="0"/>
              <a:t>Practitioner sample: </a:t>
            </a:r>
            <a:r>
              <a:rPr lang="en-GB" dirty="0" smtClean="0"/>
              <a:t>One-off </a:t>
            </a:r>
            <a:r>
              <a:rPr lang="en-GB" dirty="0"/>
              <a:t>interviews with practitioners across a range of </a:t>
            </a:r>
            <a:r>
              <a:rPr lang="en-GB" dirty="0" smtClean="0"/>
              <a:t>service settings, from employment to criminal justice; </a:t>
            </a:r>
          </a:p>
          <a:p>
            <a:pPr lvl="1"/>
            <a:r>
              <a:rPr lang="en-GB" b="1" dirty="0" smtClean="0"/>
              <a:t>Co-production </a:t>
            </a:r>
            <a:r>
              <a:rPr lang="en-GB" b="1" dirty="0"/>
              <a:t>of knowledge </a:t>
            </a:r>
            <a:r>
              <a:rPr lang="en-GB" dirty="0"/>
              <a:t>with policy and practice </a:t>
            </a:r>
            <a:r>
              <a:rPr lang="en-GB" dirty="0" smtClean="0"/>
              <a:t>partners, including sustained </a:t>
            </a:r>
            <a:r>
              <a:rPr lang="en-GB" dirty="0"/>
              <a:t>support of professional strategy group.  </a:t>
            </a:r>
            <a:r>
              <a:rPr lang="en-GB" dirty="0" smtClean="0"/>
              <a:t>A </a:t>
            </a:r>
            <a:r>
              <a:rPr lang="en-GB" dirty="0"/>
              <a:t>collaborative design: essential to this study.</a:t>
            </a:r>
          </a:p>
          <a:p>
            <a:endParaRPr lang="en-GB" b="1" dirty="0"/>
          </a:p>
          <a:p>
            <a:endParaRPr lang="en-GB" dirty="0"/>
          </a:p>
        </p:txBody>
      </p:sp>
      <p:sp>
        <p:nvSpPr>
          <p:cNvPr id="4" name="Footer Placeholder 3"/>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53769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147248" cy="504056"/>
          </a:xfrm>
        </p:spPr>
        <p:txBody>
          <a:bodyPr>
            <a:noAutofit/>
          </a:bodyPr>
          <a:lstStyle/>
          <a:p>
            <a:r>
              <a:rPr lang="en-GB" sz="4400" dirty="0" smtClean="0"/>
              <a:t/>
            </a:r>
            <a:br>
              <a:rPr lang="en-GB" sz="4400" dirty="0" smtClean="0"/>
            </a:br>
            <a:r>
              <a:rPr lang="en-GB" sz="4400" dirty="0" smtClean="0"/>
              <a:t> Overview of themes/findings  </a:t>
            </a:r>
            <a:endParaRPr lang="en-GB" sz="4400" dirty="0"/>
          </a:p>
        </p:txBody>
      </p:sp>
      <p:sp>
        <p:nvSpPr>
          <p:cNvPr id="3" name="Content Placeholder 2"/>
          <p:cNvSpPr>
            <a:spLocks noGrp="1"/>
          </p:cNvSpPr>
          <p:nvPr>
            <p:ph idx="1"/>
          </p:nvPr>
        </p:nvSpPr>
        <p:spPr>
          <a:xfrm>
            <a:off x="251520" y="764704"/>
            <a:ext cx="8435280" cy="6192688"/>
          </a:xfrm>
        </p:spPr>
        <p:txBody>
          <a:bodyPr>
            <a:normAutofit fontScale="85000" lnSpcReduction="10000"/>
          </a:bodyPr>
          <a:lstStyle/>
          <a:p>
            <a:pPr marL="393192" lvl="1" indent="0">
              <a:buNone/>
            </a:pPr>
            <a:endParaRPr lang="en-GB" dirty="0" smtClean="0"/>
          </a:p>
          <a:p>
            <a:pPr lvl="1"/>
            <a:r>
              <a:rPr lang="en-GB" b="1" dirty="0" smtClean="0"/>
              <a:t>Unplanned conceptions </a:t>
            </a:r>
            <a:r>
              <a:rPr lang="en-GB" dirty="0" smtClean="0"/>
              <a:t>(Neale</a:t>
            </a:r>
            <a:r>
              <a:rPr lang="en-GB" dirty="0"/>
              <a:t>, Patrick and Lau Clayton 2015): in all but two cases, conceptions not planned, the young men were shocked and distressed. No  agency and were not consulted in decisions to keep a child. </a:t>
            </a:r>
            <a:r>
              <a:rPr lang="en-GB" dirty="0" smtClean="0"/>
              <a:t>But a</a:t>
            </a:r>
            <a:r>
              <a:rPr lang="en-GB" b="1" dirty="0" smtClean="0"/>
              <a:t>n </a:t>
            </a:r>
            <a:r>
              <a:rPr lang="en-GB" b="1" dirty="0"/>
              <a:t>unplanned child does not mean an unwanted child </a:t>
            </a:r>
            <a:endParaRPr lang="en-GB" b="1" dirty="0" smtClean="0"/>
          </a:p>
          <a:p>
            <a:pPr lvl="1"/>
            <a:r>
              <a:rPr lang="en-GB" b="1" dirty="0" smtClean="0"/>
              <a:t>Young men adhered strongly to an ethos of engaged fatherhood</a:t>
            </a:r>
            <a:r>
              <a:rPr lang="en-GB" dirty="0" smtClean="0"/>
              <a:t>. They were keen to adjust to the pregnancy and develop roles as ‘good’ fathers, despite being single and non resident.  </a:t>
            </a:r>
          </a:p>
          <a:p>
            <a:pPr lvl="1"/>
            <a:r>
              <a:rPr lang="en-GB" b="1" dirty="0" smtClean="0"/>
              <a:t>Relationships with child’s mother and maternal grandmothers </a:t>
            </a:r>
            <a:r>
              <a:rPr lang="en-GB" dirty="0" smtClean="0"/>
              <a:t>pivotal in ability of young men to develop a role as a parent: tensions between ideology of mother-child dyad and engaged fatherhood polarised for this age group (Neale and Lau Clayton 2014; Neale and Patrick 2017)</a:t>
            </a:r>
          </a:p>
          <a:p>
            <a:pPr lvl="1"/>
            <a:r>
              <a:rPr lang="en-GB" b="1" dirty="0" smtClean="0"/>
              <a:t>A lack of relational, educational/socio-economic and housing resources </a:t>
            </a:r>
            <a:r>
              <a:rPr lang="en-GB" dirty="0" smtClean="0"/>
              <a:t>severely hampered the capacity of many young men to develop and sustain a role as a parent (Neale and </a:t>
            </a:r>
            <a:r>
              <a:rPr lang="en-GB" dirty="0" err="1" smtClean="0"/>
              <a:t>Ladlow</a:t>
            </a:r>
            <a:r>
              <a:rPr lang="en-GB" dirty="0" smtClean="0"/>
              <a:t> 2015a, Neale and Davies 2016; Neale and Patrick 2017). Compounded for  vulnerable young men: </a:t>
            </a:r>
            <a:r>
              <a:rPr lang="en-GB" b="1" dirty="0" smtClean="0"/>
              <a:t>young </a:t>
            </a:r>
            <a:r>
              <a:rPr lang="en-GB" b="1" dirty="0"/>
              <a:t>offender </a:t>
            </a:r>
            <a:r>
              <a:rPr lang="en-GB" b="1" dirty="0" smtClean="0"/>
              <a:t>fathers</a:t>
            </a:r>
            <a:r>
              <a:rPr lang="en-GB" dirty="0" smtClean="0"/>
              <a:t>, those brought up in the </a:t>
            </a:r>
            <a:r>
              <a:rPr lang="en-GB" b="1" dirty="0" smtClean="0"/>
              <a:t>care system</a:t>
            </a:r>
            <a:r>
              <a:rPr lang="en-GB" dirty="0" smtClean="0"/>
              <a:t>, and those with </a:t>
            </a:r>
            <a:r>
              <a:rPr lang="en-GB" b="1" dirty="0" smtClean="0"/>
              <a:t>mental health problems </a:t>
            </a:r>
            <a:r>
              <a:rPr lang="en-GB" dirty="0" smtClean="0"/>
              <a:t>(Neale and </a:t>
            </a:r>
            <a:r>
              <a:rPr lang="en-GB" dirty="0" err="1" smtClean="0"/>
              <a:t>Ladlow</a:t>
            </a:r>
            <a:r>
              <a:rPr lang="en-GB" dirty="0" smtClean="0"/>
              <a:t> 2015b; </a:t>
            </a:r>
            <a:r>
              <a:rPr lang="en-GB" dirty="0" err="1" smtClean="0"/>
              <a:t>Ladlow</a:t>
            </a:r>
            <a:r>
              <a:rPr lang="en-GB" dirty="0" smtClean="0"/>
              <a:t> and Neale 2016; Lau Clayton 2017). </a:t>
            </a:r>
          </a:p>
        </p:txBody>
      </p:sp>
      <p:sp>
        <p:nvSpPr>
          <p:cNvPr id="4" name="Footer Placeholder 3"/>
          <p:cNvSpPr>
            <a:spLocks noGrp="1"/>
          </p:cNvSpPr>
          <p:nvPr>
            <p:ph type="ftr" sz="quarter" idx="11"/>
          </p:nvPr>
        </p:nvSpPr>
        <p:spPr>
          <a:xfrm flipV="1">
            <a:off x="2699792" y="6669360"/>
            <a:ext cx="3320008" cy="45719"/>
          </a:xfrm>
        </p:spPr>
        <p:txBody>
          <a:bodyPr/>
          <a:lstStyle/>
          <a:p>
            <a:endParaRPr lang="en-GB" dirty="0"/>
          </a:p>
        </p:txBody>
      </p:sp>
    </p:spTree>
    <p:extLst>
      <p:ext uri="{BB962C8B-B14F-4D97-AF65-F5344CB8AC3E}">
        <p14:creationId xmlns:p14="http://schemas.microsoft.com/office/powerpoint/2010/main" val="351732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19256" cy="648072"/>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Maintaining Contact? </a:t>
            </a:r>
            <a:endParaRPr lang="en-GB" dirty="0"/>
          </a:p>
        </p:txBody>
      </p:sp>
      <p:sp>
        <p:nvSpPr>
          <p:cNvPr id="3" name="Content Placeholder 2"/>
          <p:cNvSpPr>
            <a:spLocks noGrp="1"/>
          </p:cNvSpPr>
          <p:nvPr>
            <p:ph idx="1"/>
          </p:nvPr>
        </p:nvSpPr>
        <p:spPr>
          <a:xfrm>
            <a:off x="395536" y="1628800"/>
            <a:ext cx="8291264" cy="4695800"/>
          </a:xfrm>
        </p:spPr>
        <p:txBody>
          <a:bodyPr>
            <a:normAutofit fontScale="92500"/>
          </a:bodyPr>
          <a:lstStyle/>
          <a:p>
            <a:r>
              <a:rPr lang="en-GB" dirty="0" smtClean="0"/>
              <a:t>These relationships were in a constant state of flux, but by close of fieldwork:</a:t>
            </a:r>
          </a:p>
          <a:p>
            <a:pPr lvl="1"/>
            <a:r>
              <a:rPr lang="en-GB" dirty="0"/>
              <a:t>14 young men (8 partnered) had good contact with child and a stable working relationship with mother. Single fathers often framed this in terms of friendship with mother</a:t>
            </a:r>
          </a:p>
          <a:p>
            <a:pPr lvl="1"/>
            <a:r>
              <a:rPr lang="en-GB" dirty="0"/>
              <a:t>7 young men (3 partnered) had regular contact with child but poor/volatile family relationships </a:t>
            </a:r>
          </a:p>
          <a:p>
            <a:pPr lvl="1"/>
            <a:r>
              <a:rPr lang="en-GB" dirty="0"/>
              <a:t>10 young men (9 single) had </a:t>
            </a:r>
            <a:r>
              <a:rPr lang="en-GB" dirty="0" smtClean="0"/>
              <a:t>intermittent/ tenuous contact </a:t>
            </a:r>
            <a:r>
              <a:rPr lang="en-GB" dirty="0"/>
              <a:t>with child, and very poor relationship with the mothers. </a:t>
            </a:r>
          </a:p>
          <a:p>
            <a:pPr marL="0" indent="0">
              <a:buNone/>
            </a:pPr>
            <a:r>
              <a:rPr lang="en-GB" dirty="0" smtClean="0"/>
              <a:t> </a:t>
            </a:r>
            <a:endParaRPr lang="en-GB" dirty="0"/>
          </a:p>
          <a:p>
            <a:r>
              <a:rPr lang="en-GB" dirty="0" smtClean="0"/>
              <a:t>Despite significant challenges, 27 of the 31 young men maintained contact with their child over the study period.  </a:t>
            </a:r>
          </a:p>
          <a:p>
            <a:endParaRPr lang="en-GB" dirty="0" smtClean="0"/>
          </a:p>
          <a:p>
            <a:pPr marL="393192" lvl="1" indent="0">
              <a:buNone/>
            </a:pPr>
            <a:endParaRPr lang="en-GB" dirty="0" smtClean="0"/>
          </a:p>
        </p:txBody>
      </p:sp>
      <p:sp>
        <p:nvSpPr>
          <p:cNvPr id="4" name="Footer Placeholder 3"/>
          <p:cNvSpPr>
            <a:spLocks noGrp="1"/>
          </p:cNvSpPr>
          <p:nvPr>
            <p:ph type="ftr" sz="quarter" idx="11"/>
          </p:nvPr>
        </p:nvSpPr>
        <p:spPr>
          <a:xfrm>
            <a:off x="2699792" y="6669360"/>
            <a:ext cx="3320008" cy="52115"/>
          </a:xfrm>
        </p:spPr>
        <p:txBody>
          <a:bodyPr/>
          <a:lstStyle/>
          <a:p>
            <a:endParaRPr lang="en-GB" dirty="0"/>
          </a:p>
        </p:txBody>
      </p:sp>
    </p:spTree>
    <p:extLst>
      <p:ext uri="{BB962C8B-B14F-4D97-AF65-F5344CB8AC3E}">
        <p14:creationId xmlns:p14="http://schemas.microsoft.com/office/powerpoint/2010/main" val="19026361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3322</TotalTime>
  <Words>3930</Words>
  <Application>Microsoft Macintosh PowerPoint</Application>
  <PresentationFormat>On-screen Show (4:3)</PresentationFormat>
  <Paragraphs>170</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Following young Fathers </vt:lpstr>
      <vt:lpstr>Feckless Young Fathers? </vt:lpstr>
      <vt:lpstr>A pervasive view </vt:lpstr>
      <vt:lpstr>Hard to reach? Disengaged?</vt:lpstr>
      <vt:lpstr>Dominant perceptions </vt:lpstr>
      <vt:lpstr>    Following Young Fathers Study</vt:lpstr>
      <vt:lpstr>Qualitative Longitudinal Design  </vt:lpstr>
      <vt:lpstr>  Overview of themes/findings  </vt:lpstr>
      <vt:lpstr>   Maintaining Contact? </vt:lpstr>
      <vt:lpstr>The ethos of engaged fatherhood</vt:lpstr>
      <vt:lpstr>Support Needs</vt:lpstr>
      <vt:lpstr>Side-lining, surveillance, support  Neale and Davies 2015a</vt:lpstr>
      <vt:lpstr>Surveillance: a ‘risk’ framework </vt:lpstr>
      <vt:lpstr>Support (specialist provision)</vt:lpstr>
      <vt:lpstr>Perceptions of specialist support (learning mentor scheme)</vt:lpstr>
      <vt:lpstr>Vicious and virtuous circles </vt:lpstr>
      <vt:lpstr>Policy and practice implications</vt:lpstr>
      <vt:lpstr>Policy and Practice implications</vt:lpstr>
      <vt:lpstr>References   </vt:lpstr>
      <vt:lpstr>References Continued</vt:lpstr>
      <vt:lpstr>References</vt:lpstr>
      <vt:lpstr>Following young fathers </vt:lpstr>
    </vt:vector>
  </TitlesOfParts>
  <Company>University of Leeds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Carmen Lau Clayton</dc:creator>
  <cp:lastModifiedBy>Anna Tarrant</cp:lastModifiedBy>
  <cp:revision>333</cp:revision>
  <cp:lastPrinted>2018-05-30T09:48:47Z</cp:lastPrinted>
  <dcterms:created xsi:type="dcterms:W3CDTF">2013-04-15T09:43:01Z</dcterms:created>
  <dcterms:modified xsi:type="dcterms:W3CDTF">2018-06-13T14:05:13Z</dcterms:modified>
</cp:coreProperties>
</file>